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955" y="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6600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‹Nr.›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6600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‹Nr.›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6600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‹Nr.›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6600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‹Nr.›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006600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‹Nr.›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2198" y="246379"/>
            <a:ext cx="8499602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72308" y="6588962"/>
            <a:ext cx="424751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6600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53145" y="6585915"/>
            <a:ext cx="454025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‹Nr.›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hyperlink" Target="http://folk.uio.no/roberan/GCB2018.s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imate-lab-book.ac.uk/2018/warming-stripes%2013.11.23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esrl.noaa.gov/csd/assessments/climate/2017/keyfindings.html%3B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4782" y="386232"/>
            <a:ext cx="5857240" cy="985519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520"/>
              </a:spcBef>
            </a:pPr>
            <a:r>
              <a:rPr spc="-5" dirty="0">
                <a:solidFill>
                  <a:srgbClr val="BD6F04"/>
                </a:solidFill>
                <a:latin typeface="Impact"/>
                <a:cs typeface="Impact"/>
              </a:rPr>
              <a:t>Klimawandel,</a:t>
            </a:r>
            <a:r>
              <a:rPr spc="25" dirty="0">
                <a:solidFill>
                  <a:srgbClr val="BD6F04"/>
                </a:solidFill>
                <a:latin typeface="Impact"/>
                <a:cs typeface="Impact"/>
              </a:rPr>
              <a:t> </a:t>
            </a:r>
            <a:r>
              <a:rPr spc="-5" dirty="0">
                <a:solidFill>
                  <a:srgbClr val="BD6F04"/>
                </a:solidFill>
                <a:latin typeface="Impact"/>
                <a:cs typeface="Impact"/>
              </a:rPr>
              <a:t>Treibhausgas-Emissionen</a:t>
            </a:r>
          </a:p>
          <a:p>
            <a:pPr marR="5080" algn="r">
              <a:lnSpc>
                <a:spcPct val="100000"/>
              </a:lnSpc>
              <a:spcBef>
                <a:spcPts val="420"/>
              </a:spcBef>
            </a:pPr>
            <a:r>
              <a:rPr spc="-5" dirty="0">
                <a:solidFill>
                  <a:srgbClr val="BD6F04"/>
                </a:solidFill>
                <a:latin typeface="Impact"/>
                <a:cs typeface="Impact"/>
              </a:rPr>
              <a:t>Einführung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0031" y="2648706"/>
            <a:ext cx="5480685" cy="69405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140075">
              <a:lnSpc>
                <a:spcPct val="100000"/>
              </a:lnSpc>
              <a:spcBef>
                <a:spcPts val="470"/>
              </a:spcBef>
            </a:pPr>
            <a:r>
              <a:rPr sz="1600" b="1" spc="-5" dirty="0">
                <a:latin typeface="Calibri"/>
                <a:cs typeface="Calibri"/>
              </a:rPr>
              <a:t>Version: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lang="de-DE" sz="1600" b="1" spc="-5" dirty="0">
                <a:latin typeface="Calibri"/>
                <a:cs typeface="Calibri"/>
              </a:rPr>
              <a:t>13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lang="de-DE" sz="1600" b="1" spc="-15" dirty="0">
                <a:latin typeface="Calibri"/>
                <a:cs typeface="Calibri"/>
              </a:rPr>
              <a:t> Nov.</a:t>
            </a:r>
            <a:r>
              <a:rPr sz="1600" b="1" spc="-5" dirty="0">
                <a:latin typeface="Calibri"/>
                <a:cs typeface="Calibri"/>
              </a:rPr>
              <a:t> 202</a:t>
            </a:r>
            <a:r>
              <a:rPr lang="de-DE" sz="1600" b="1" spc="-5">
                <a:latin typeface="Calibri"/>
                <a:cs typeface="Calibri"/>
              </a:rPr>
              <a:t>3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000" spc="-10" dirty="0">
                <a:latin typeface="Calibri"/>
                <a:cs typeface="Calibri"/>
              </a:rPr>
              <a:t>Die</a:t>
            </a:r>
            <a:r>
              <a:rPr sz="1000" spc="-5" dirty="0">
                <a:latin typeface="Calibri"/>
                <a:cs typeface="Calibri"/>
              </a:rPr>
              <a:t> Sammlung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steht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unter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offenen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Lizenzen,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überwiegend</a:t>
            </a:r>
            <a:r>
              <a:rPr sz="1000" spc="26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CC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5" dirty="0">
                <a:latin typeface="Calibri"/>
                <a:cs typeface="Calibri"/>
              </a:rPr>
              <a:t>BY-SA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4.0.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Bilder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sind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teilweise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abweichend</a:t>
            </a:r>
            <a:endParaRPr sz="1000" dirty="0">
              <a:latin typeface="Calibri"/>
              <a:cs typeface="Calibri"/>
            </a:endParaRPr>
          </a:p>
          <a:p>
            <a:pPr marL="44450">
              <a:lnSpc>
                <a:spcPct val="100000"/>
              </a:lnSpc>
              <a:spcBef>
                <a:spcPts val="350"/>
              </a:spcBef>
            </a:pPr>
            <a:r>
              <a:rPr sz="1000" spc="-5" dirty="0">
                <a:latin typeface="Calibri"/>
                <a:cs typeface="Calibri"/>
              </a:rPr>
              <a:t>lizenziert,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Logos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ohne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Nachnutzungsrechte.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8987" y="4250816"/>
            <a:ext cx="7753350" cy="741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 marR="5080" indent="-3175">
              <a:lnSpc>
                <a:spcPct val="1306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Siehe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zum Kontext: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Datei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„Klimafreundlich </a:t>
            </a:r>
            <a:r>
              <a:rPr sz="1800" dirty="0">
                <a:latin typeface="Calibri"/>
                <a:cs typeface="Calibri"/>
              </a:rPr>
              <a:t>Leben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Einführung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zu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Klimakatastrophe“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vom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20. Mai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2020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031" y="6028131"/>
            <a:ext cx="42341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BD6F04"/>
                </a:solidFill>
                <a:latin typeface="Calibri"/>
                <a:cs typeface="Calibri"/>
              </a:rPr>
              <a:t>Einführung</a:t>
            </a:r>
            <a:r>
              <a:rPr sz="1200" b="1" spc="10" dirty="0">
                <a:solidFill>
                  <a:srgbClr val="BD6F04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BD6F04"/>
                </a:solidFill>
                <a:latin typeface="Calibri"/>
                <a:cs typeface="Calibri"/>
              </a:rPr>
              <a:t>zu</a:t>
            </a:r>
            <a:r>
              <a:rPr sz="1200" b="1" spc="15" dirty="0">
                <a:solidFill>
                  <a:srgbClr val="BD6F04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BD6F04"/>
                </a:solidFill>
                <a:latin typeface="Calibri"/>
                <a:cs typeface="Calibri"/>
              </a:rPr>
              <a:t>„Klimakatastrophe“</a:t>
            </a:r>
            <a:r>
              <a:rPr sz="1200" b="1" spc="25" dirty="0">
                <a:solidFill>
                  <a:srgbClr val="BD6F04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BD6F04"/>
                </a:solidFill>
                <a:latin typeface="Calibri"/>
                <a:cs typeface="Calibri"/>
              </a:rPr>
              <a:t>und</a:t>
            </a:r>
            <a:r>
              <a:rPr sz="1200" b="1" spc="15" dirty="0">
                <a:solidFill>
                  <a:srgbClr val="BD6F04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BD6F04"/>
                </a:solidFill>
                <a:latin typeface="Calibri"/>
                <a:cs typeface="Calibri"/>
              </a:rPr>
              <a:t>„Treibhausgas-Emissionen“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4996" y="6142126"/>
            <a:ext cx="645985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Gregor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Hagedorn,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modif.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Hermann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Hofstetter,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BY-SA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4.0.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Own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Graph</a:t>
            </a:r>
            <a:r>
              <a:rPr sz="600" b="1" spc="2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Gregor</a:t>
            </a:r>
            <a:r>
              <a:rPr sz="600" b="1" spc="1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Hagedorn, cumulative</a:t>
            </a:r>
            <a:r>
              <a:rPr sz="600" b="1" spc="2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2014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CO2</a:t>
            </a:r>
            <a:r>
              <a:rPr sz="600" b="1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Emissions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b="1" dirty="0">
                <a:latin typeface="Calibri"/>
                <a:cs typeface="Calibri"/>
              </a:rPr>
              <a:t>from</a:t>
            </a:r>
            <a:r>
              <a:rPr sz="600" b="1" spc="1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OWID</a:t>
            </a:r>
            <a:r>
              <a:rPr sz="600" b="1" spc="10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divided</a:t>
            </a:r>
            <a:r>
              <a:rPr sz="600" b="1" spc="35" dirty="0">
                <a:latin typeface="Calibri"/>
                <a:cs typeface="Calibri"/>
              </a:rPr>
              <a:t> </a:t>
            </a:r>
            <a:r>
              <a:rPr sz="600" b="1" dirty="0">
                <a:latin typeface="Calibri"/>
                <a:cs typeface="Calibri"/>
              </a:rPr>
              <a:t>by</a:t>
            </a:r>
            <a:r>
              <a:rPr sz="600" b="1" spc="2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current</a:t>
            </a:r>
            <a:r>
              <a:rPr sz="600" b="1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population</a:t>
            </a:r>
            <a:r>
              <a:rPr sz="600" b="1" spc="4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(Wikipedia).</a:t>
            </a:r>
            <a:r>
              <a:rPr sz="600" b="1" spc="7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[SlideID:1982]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85157" y="68473"/>
            <a:ext cx="4117340" cy="86360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339215">
              <a:lnSpc>
                <a:spcPct val="100000"/>
              </a:lnSpc>
              <a:spcBef>
                <a:spcPts val="940"/>
              </a:spcBef>
            </a:pPr>
            <a:r>
              <a:rPr spc="-5" dirty="0"/>
              <a:t>Klimagerechtigkeit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600" spc="-5" dirty="0"/>
              <a:t>Deutschland</a:t>
            </a:r>
            <a:r>
              <a:rPr sz="1600" spc="25" dirty="0"/>
              <a:t> </a:t>
            </a:r>
            <a:r>
              <a:rPr sz="1600" spc="-5" dirty="0"/>
              <a:t>liegt</a:t>
            </a:r>
            <a:r>
              <a:rPr sz="1600" spc="-15" dirty="0"/>
              <a:t> </a:t>
            </a:r>
            <a:r>
              <a:rPr sz="1600" spc="-5" dirty="0"/>
              <a:t>auch</a:t>
            </a:r>
            <a:r>
              <a:rPr sz="1600" spc="15" dirty="0"/>
              <a:t> </a:t>
            </a:r>
            <a:r>
              <a:rPr sz="1600" spc="-5" dirty="0"/>
              <a:t>hier</a:t>
            </a:r>
            <a:r>
              <a:rPr sz="1600" spc="5" dirty="0"/>
              <a:t> </a:t>
            </a:r>
            <a:r>
              <a:rPr sz="1600" spc="-5" dirty="0"/>
              <a:t>in</a:t>
            </a:r>
            <a:r>
              <a:rPr sz="1600" spc="5" dirty="0"/>
              <a:t> </a:t>
            </a:r>
            <a:r>
              <a:rPr sz="1600" spc="-10" dirty="0"/>
              <a:t>der</a:t>
            </a:r>
            <a:r>
              <a:rPr sz="1600" spc="20" dirty="0"/>
              <a:t> </a:t>
            </a:r>
            <a:r>
              <a:rPr sz="1600" spc="-10" dirty="0"/>
              <a:t>Spitzengruppe</a:t>
            </a:r>
            <a:endParaRPr sz="1600"/>
          </a:p>
        </p:txBody>
      </p:sp>
      <p:sp>
        <p:nvSpPr>
          <p:cNvPr id="4" name="object 4"/>
          <p:cNvSpPr txBox="1"/>
          <p:nvPr/>
        </p:nvSpPr>
        <p:spPr>
          <a:xfrm>
            <a:off x="1043609" y="2236787"/>
            <a:ext cx="1368425" cy="40068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77470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610"/>
              </a:spcBef>
            </a:pPr>
            <a:r>
              <a:rPr sz="2000" dirty="0">
                <a:latin typeface="Calibri"/>
                <a:cs typeface="Calibri"/>
              </a:rPr>
              <a:t>Kumulative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0107" y="2606116"/>
            <a:ext cx="1477645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465" marR="30480" indent="-56515" algn="ctr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Tonnen </a:t>
            </a:r>
            <a:r>
              <a:rPr sz="2000" spc="5" dirty="0">
                <a:latin typeface="Calibri"/>
                <a:cs typeface="Calibri"/>
              </a:rPr>
              <a:t>CO</a:t>
            </a:r>
            <a:r>
              <a:rPr sz="1950" spc="7" baseline="-21367" dirty="0">
                <a:latin typeface="Calibri"/>
                <a:cs typeface="Calibri"/>
              </a:rPr>
              <a:t>2 </a:t>
            </a:r>
            <a:r>
              <a:rPr sz="1950" spc="15" baseline="-21367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pro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heutigem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Einwohner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84629" y="1208277"/>
            <a:ext cx="5435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libri"/>
                <a:cs typeface="Calibri"/>
              </a:rPr>
              <a:t>1200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72105" y="4503165"/>
            <a:ext cx="1549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808080"/>
                </a:solidFill>
                <a:latin typeface="Calibri"/>
                <a:cs typeface="Calibri"/>
              </a:rPr>
              <a:t>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92932" y="4854651"/>
            <a:ext cx="17608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63955" algn="l"/>
              </a:tabLst>
            </a:pPr>
            <a:r>
              <a:rPr sz="2000" dirty="0">
                <a:solidFill>
                  <a:srgbClr val="808080"/>
                </a:solidFill>
                <a:latin typeface="Calibri"/>
                <a:cs typeface="Calibri"/>
              </a:rPr>
              <a:t>Indien	</a:t>
            </a:r>
            <a:r>
              <a:rPr sz="2000" spc="-5" dirty="0">
                <a:solidFill>
                  <a:srgbClr val="808080"/>
                </a:solidFill>
                <a:latin typeface="Calibri"/>
                <a:cs typeface="Calibri"/>
              </a:rPr>
              <a:t>China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29860" y="4837239"/>
            <a:ext cx="1210310" cy="400685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240"/>
              </a:spcBef>
            </a:pPr>
            <a:r>
              <a:rPr sz="2000" spc="-5" dirty="0">
                <a:latin typeface="Calibri"/>
                <a:cs typeface="Calibri"/>
              </a:rPr>
              <a:t>Deutschl</a:t>
            </a:r>
            <a:r>
              <a:rPr sz="2000" spc="-5" dirty="0">
                <a:solidFill>
                  <a:srgbClr val="808080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36334" y="4854651"/>
            <a:ext cx="143383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91869" algn="l"/>
              </a:tabLst>
            </a:pPr>
            <a:r>
              <a:rPr sz="2000" spc="-5" dirty="0">
                <a:solidFill>
                  <a:srgbClr val="808080"/>
                </a:solidFill>
                <a:latin typeface="Calibri"/>
                <a:cs typeface="Calibri"/>
              </a:rPr>
              <a:t>U</a:t>
            </a:r>
            <a:r>
              <a:rPr sz="2000" dirty="0">
                <a:solidFill>
                  <a:srgbClr val="808080"/>
                </a:solidFill>
                <a:latin typeface="Calibri"/>
                <a:cs typeface="Calibri"/>
              </a:rPr>
              <a:t>K	USA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725673" y="1529969"/>
            <a:ext cx="5148580" cy="3160395"/>
            <a:chOff x="2725673" y="1529969"/>
            <a:chExt cx="5148580" cy="3160395"/>
          </a:xfrm>
        </p:grpSpPr>
        <p:sp>
          <p:nvSpPr>
            <p:cNvPr id="12" name="object 12"/>
            <p:cNvSpPr/>
            <p:nvPr/>
          </p:nvSpPr>
          <p:spPr>
            <a:xfrm>
              <a:off x="2725673" y="1930019"/>
              <a:ext cx="3335654" cy="2197100"/>
            </a:xfrm>
            <a:custGeom>
              <a:avLst/>
              <a:gdLst/>
              <a:ahLst/>
              <a:cxnLst/>
              <a:rect l="l" t="t" r="r" b="b"/>
              <a:pathLst>
                <a:path w="3335654" h="2197100">
                  <a:moveTo>
                    <a:pt x="0" y="2197099"/>
                  </a:moveTo>
                  <a:lnTo>
                    <a:pt x="2303399" y="2197099"/>
                  </a:lnTo>
                </a:path>
                <a:path w="3335654" h="2197100">
                  <a:moveTo>
                    <a:pt x="2844927" y="2197099"/>
                  </a:moveTo>
                  <a:lnTo>
                    <a:pt x="3335401" y="2197099"/>
                  </a:lnTo>
                </a:path>
                <a:path w="3335654" h="2197100">
                  <a:moveTo>
                    <a:pt x="0" y="1655826"/>
                  </a:moveTo>
                  <a:lnTo>
                    <a:pt x="2303399" y="1655826"/>
                  </a:lnTo>
                </a:path>
                <a:path w="3335654" h="2197100">
                  <a:moveTo>
                    <a:pt x="2844927" y="1655826"/>
                  </a:moveTo>
                  <a:lnTo>
                    <a:pt x="3335401" y="1655826"/>
                  </a:lnTo>
                </a:path>
                <a:path w="3335654" h="2197100">
                  <a:moveTo>
                    <a:pt x="0" y="1104900"/>
                  </a:moveTo>
                  <a:lnTo>
                    <a:pt x="2303399" y="1104900"/>
                  </a:lnTo>
                </a:path>
                <a:path w="3335654" h="2197100">
                  <a:moveTo>
                    <a:pt x="2844927" y="1104900"/>
                  </a:moveTo>
                  <a:lnTo>
                    <a:pt x="3335401" y="1104900"/>
                  </a:lnTo>
                </a:path>
                <a:path w="3335654" h="2197100">
                  <a:moveTo>
                    <a:pt x="0" y="552450"/>
                  </a:moveTo>
                  <a:lnTo>
                    <a:pt x="2303399" y="552450"/>
                  </a:lnTo>
                </a:path>
                <a:path w="3335654" h="2197100">
                  <a:moveTo>
                    <a:pt x="2844927" y="552450"/>
                  </a:moveTo>
                  <a:lnTo>
                    <a:pt x="3335401" y="552450"/>
                  </a:lnTo>
                </a:path>
                <a:path w="3335654" h="2197100">
                  <a:moveTo>
                    <a:pt x="0" y="0"/>
                  </a:moveTo>
                  <a:lnTo>
                    <a:pt x="2303399" y="0"/>
                  </a:lnTo>
                </a:path>
                <a:path w="3335654" h="2197100">
                  <a:moveTo>
                    <a:pt x="2844927" y="0"/>
                  </a:moveTo>
                  <a:lnTo>
                    <a:pt x="3335401" y="0"/>
                  </a:lnTo>
                </a:path>
              </a:pathLst>
            </a:custGeom>
            <a:ln w="20637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029072" y="1811020"/>
              <a:ext cx="541655" cy="2868930"/>
            </a:xfrm>
            <a:custGeom>
              <a:avLst/>
              <a:gdLst/>
              <a:ahLst/>
              <a:cxnLst/>
              <a:rect l="l" t="t" r="r" b="b"/>
              <a:pathLst>
                <a:path w="541654" h="2868929">
                  <a:moveTo>
                    <a:pt x="541527" y="0"/>
                  </a:moveTo>
                  <a:lnTo>
                    <a:pt x="0" y="0"/>
                  </a:lnTo>
                  <a:lnTo>
                    <a:pt x="0" y="2868548"/>
                  </a:lnTo>
                  <a:lnTo>
                    <a:pt x="541527" y="2868548"/>
                  </a:lnTo>
                  <a:lnTo>
                    <a:pt x="54152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602221" y="1930019"/>
              <a:ext cx="490855" cy="2197100"/>
            </a:xfrm>
            <a:custGeom>
              <a:avLst/>
              <a:gdLst/>
              <a:ahLst/>
              <a:cxnLst/>
              <a:rect l="l" t="t" r="r" b="b"/>
              <a:pathLst>
                <a:path w="490854" h="2197100">
                  <a:moveTo>
                    <a:pt x="0" y="2197099"/>
                  </a:moveTo>
                  <a:lnTo>
                    <a:pt x="490600" y="2197099"/>
                  </a:lnTo>
                </a:path>
                <a:path w="490854" h="2197100">
                  <a:moveTo>
                    <a:pt x="0" y="1655826"/>
                  </a:moveTo>
                  <a:lnTo>
                    <a:pt x="490600" y="1655826"/>
                  </a:lnTo>
                </a:path>
                <a:path w="490854" h="2197100">
                  <a:moveTo>
                    <a:pt x="0" y="1104900"/>
                  </a:moveTo>
                  <a:lnTo>
                    <a:pt x="490600" y="1104900"/>
                  </a:lnTo>
                </a:path>
                <a:path w="490854" h="2197100">
                  <a:moveTo>
                    <a:pt x="0" y="552450"/>
                  </a:moveTo>
                  <a:lnTo>
                    <a:pt x="490600" y="552450"/>
                  </a:lnTo>
                </a:path>
                <a:path w="490854" h="2197100">
                  <a:moveTo>
                    <a:pt x="0" y="0"/>
                  </a:moveTo>
                  <a:lnTo>
                    <a:pt x="490600" y="0"/>
                  </a:lnTo>
                </a:path>
              </a:pathLst>
            </a:custGeom>
            <a:ln w="20637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061075" y="1549146"/>
              <a:ext cx="541655" cy="3130550"/>
            </a:xfrm>
            <a:custGeom>
              <a:avLst/>
              <a:gdLst/>
              <a:ahLst/>
              <a:cxnLst/>
              <a:rect l="l" t="t" r="r" b="b"/>
              <a:pathLst>
                <a:path w="541654" h="3130550">
                  <a:moveTo>
                    <a:pt x="541147" y="0"/>
                  </a:moveTo>
                  <a:lnTo>
                    <a:pt x="0" y="0"/>
                  </a:lnTo>
                  <a:lnTo>
                    <a:pt x="0" y="3130422"/>
                  </a:lnTo>
                  <a:lnTo>
                    <a:pt x="541147" y="3130422"/>
                  </a:lnTo>
                  <a:lnTo>
                    <a:pt x="54114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634223" y="1930019"/>
              <a:ext cx="240029" cy="2197100"/>
            </a:xfrm>
            <a:custGeom>
              <a:avLst/>
              <a:gdLst/>
              <a:ahLst/>
              <a:cxnLst/>
              <a:rect l="l" t="t" r="r" b="b"/>
              <a:pathLst>
                <a:path w="240029" h="2197100">
                  <a:moveTo>
                    <a:pt x="0" y="2197099"/>
                  </a:moveTo>
                  <a:lnTo>
                    <a:pt x="239775" y="2197099"/>
                  </a:lnTo>
                </a:path>
                <a:path w="240029" h="2197100">
                  <a:moveTo>
                    <a:pt x="0" y="1655826"/>
                  </a:moveTo>
                  <a:lnTo>
                    <a:pt x="239775" y="1655826"/>
                  </a:lnTo>
                </a:path>
                <a:path w="240029" h="2197100">
                  <a:moveTo>
                    <a:pt x="0" y="1104900"/>
                  </a:moveTo>
                  <a:lnTo>
                    <a:pt x="239775" y="1104900"/>
                  </a:lnTo>
                </a:path>
                <a:path w="240029" h="2197100">
                  <a:moveTo>
                    <a:pt x="0" y="552450"/>
                  </a:moveTo>
                  <a:lnTo>
                    <a:pt x="239775" y="552450"/>
                  </a:lnTo>
                </a:path>
                <a:path w="240029" h="2197100">
                  <a:moveTo>
                    <a:pt x="0" y="0"/>
                  </a:moveTo>
                  <a:lnTo>
                    <a:pt x="239775" y="0"/>
                  </a:lnTo>
                </a:path>
              </a:pathLst>
            </a:custGeom>
            <a:ln w="20637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974975" y="1529968"/>
              <a:ext cx="4659630" cy="3149600"/>
            </a:xfrm>
            <a:custGeom>
              <a:avLst/>
              <a:gdLst/>
              <a:ahLst/>
              <a:cxnLst/>
              <a:rect l="l" t="t" r="r" b="b"/>
              <a:pathLst>
                <a:path w="4659630" h="3149600">
                  <a:moveTo>
                    <a:pt x="541401" y="3059049"/>
                  </a:moveTo>
                  <a:lnTo>
                    <a:pt x="0" y="3059049"/>
                  </a:lnTo>
                  <a:lnTo>
                    <a:pt x="0" y="3149600"/>
                  </a:lnTo>
                  <a:lnTo>
                    <a:pt x="541401" y="3149600"/>
                  </a:lnTo>
                  <a:lnTo>
                    <a:pt x="541401" y="3059049"/>
                  </a:lnTo>
                  <a:close/>
                </a:path>
                <a:path w="4659630" h="3149600">
                  <a:moveTo>
                    <a:pt x="1573149" y="2808224"/>
                  </a:moveTo>
                  <a:lnTo>
                    <a:pt x="1022223" y="2808224"/>
                  </a:lnTo>
                  <a:lnTo>
                    <a:pt x="1022223" y="3149600"/>
                  </a:lnTo>
                  <a:lnTo>
                    <a:pt x="1573149" y="3149600"/>
                  </a:lnTo>
                  <a:lnTo>
                    <a:pt x="1573149" y="2808224"/>
                  </a:lnTo>
                  <a:close/>
                </a:path>
                <a:path w="4659630" h="3149600">
                  <a:moveTo>
                    <a:pt x="4659249" y="0"/>
                  </a:moveTo>
                  <a:lnTo>
                    <a:pt x="4117848" y="0"/>
                  </a:lnTo>
                  <a:lnTo>
                    <a:pt x="4117848" y="3149600"/>
                  </a:lnTo>
                  <a:lnTo>
                    <a:pt x="4659249" y="3149600"/>
                  </a:lnTo>
                  <a:lnTo>
                    <a:pt x="4659249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725673" y="4679569"/>
              <a:ext cx="5148580" cy="0"/>
            </a:xfrm>
            <a:custGeom>
              <a:avLst/>
              <a:gdLst/>
              <a:ahLst/>
              <a:cxnLst/>
              <a:rect l="l" t="t" r="r" b="b"/>
              <a:pathLst>
                <a:path w="5148580">
                  <a:moveTo>
                    <a:pt x="0" y="0"/>
                  </a:moveTo>
                  <a:lnTo>
                    <a:pt x="5148326" y="0"/>
                  </a:lnTo>
                </a:path>
              </a:pathLst>
            </a:custGeom>
            <a:ln w="2063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2725673" y="1388744"/>
            <a:ext cx="5148580" cy="0"/>
          </a:xfrm>
          <a:custGeom>
            <a:avLst/>
            <a:gdLst/>
            <a:ahLst/>
            <a:cxnLst/>
            <a:rect l="l" t="t" r="r" b="b"/>
            <a:pathLst>
              <a:path w="5148580">
                <a:moveTo>
                  <a:pt x="0" y="0"/>
                </a:moveTo>
                <a:lnTo>
                  <a:pt x="5148326" y="0"/>
                </a:lnTo>
              </a:path>
            </a:pathLst>
          </a:custGeom>
          <a:ln w="20637">
            <a:solidFill>
              <a:srgbClr val="F1F1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113914" y="5490464"/>
            <a:ext cx="5521325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b="1" spc="10" dirty="0">
                <a:latin typeface="Calibri"/>
                <a:cs typeface="Calibri"/>
              </a:rPr>
              <a:t>O-Ton:</a:t>
            </a:r>
            <a:r>
              <a:rPr sz="2250" b="1" spc="-15" dirty="0">
                <a:latin typeface="Calibri"/>
                <a:cs typeface="Calibri"/>
              </a:rPr>
              <a:t> </a:t>
            </a:r>
            <a:r>
              <a:rPr sz="2250" b="1" spc="5" dirty="0">
                <a:latin typeface="Calibri"/>
                <a:cs typeface="Calibri"/>
              </a:rPr>
              <a:t>…“Soll</a:t>
            </a:r>
            <a:r>
              <a:rPr sz="2250" b="1" spc="-5" dirty="0">
                <a:latin typeface="Calibri"/>
                <a:cs typeface="Calibri"/>
              </a:rPr>
              <a:t> </a:t>
            </a:r>
            <a:r>
              <a:rPr sz="2250" b="1" spc="10" dirty="0">
                <a:latin typeface="Calibri"/>
                <a:cs typeface="Calibri"/>
              </a:rPr>
              <a:t>halt</a:t>
            </a:r>
            <a:r>
              <a:rPr sz="2250" b="1" spc="-5" dirty="0">
                <a:latin typeface="Calibri"/>
                <a:cs typeface="Calibri"/>
              </a:rPr>
              <a:t> </a:t>
            </a:r>
            <a:r>
              <a:rPr sz="2250" b="1" spc="10" dirty="0">
                <a:latin typeface="Calibri"/>
                <a:cs typeface="Calibri"/>
              </a:rPr>
              <a:t>China</a:t>
            </a:r>
            <a:r>
              <a:rPr sz="2250" b="1" dirty="0">
                <a:latin typeface="Calibri"/>
                <a:cs typeface="Calibri"/>
              </a:rPr>
              <a:t> </a:t>
            </a:r>
            <a:r>
              <a:rPr sz="2250" b="1" spc="10" dirty="0">
                <a:latin typeface="Calibri"/>
                <a:cs typeface="Calibri"/>
              </a:rPr>
              <a:t>erst</a:t>
            </a:r>
            <a:r>
              <a:rPr sz="2250" b="1" spc="-15" dirty="0">
                <a:latin typeface="Calibri"/>
                <a:cs typeface="Calibri"/>
              </a:rPr>
              <a:t> </a:t>
            </a:r>
            <a:r>
              <a:rPr sz="2250" b="1" spc="15" dirty="0">
                <a:latin typeface="Calibri"/>
                <a:cs typeface="Calibri"/>
              </a:rPr>
              <a:t>mal</a:t>
            </a:r>
            <a:r>
              <a:rPr sz="2250" b="1" spc="-15" dirty="0">
                <a:latin typeface="Calibri"/>
                <a:cs typeface="Calibri"/>
              </a:rPr>
              <a:t> </a:t>
            </a:r>
            <a:r>
              <a:rPr sz="2250" b="1" spc="15" dirty="0">
                <a:latin typeface="Calibri"/>
                <a:cs typeface="Calibri"/>
              </a:rPr>
              <a:t>anfangen…“</a:t>
            </a:r>
            <a:endParaRPr sz="225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163686" y="6564872"/>
            <a:ext cx="518159" cy="184785"/>
          </a:xfrm>
          <a:custGeom>
            <a:avLst/>
            <a:gdLst/>
            <a:ahLst/>
            <a:cxnLst/>
            <a:rect l="l" t="t" r="r" b="b"/>
            <a:pathLst>
              <a:path w="518159" h="184784">
                <a:moveTo>
                  <a:pt x="518043" y="0"/>
                </a:moveTo>
                <a:lnTo>
                  <a:pt x="0" y="0"/>
                </a:lnTo>
                <a:lnTo>
                  <a:pt x="0" y="184530"/>
                </a:lnTo>
                <a:lnTo>
                  <a:pt x="518043" y="184530"/>
                </a:lnTo>
                <a:lnTo>
                  <a:pt x="5180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11</a:t>
            </a:r>
            <a:r>
              <a:rPr spc="-35" dirty="0"/>
              <a:t> </a:t>
            </a:r>
            <a:r>
              <a:rPr dirty="0"/>
              <a:t>/</a:t>
            </a:r>
            <a:r>
              <a:rPr spc="-40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6877" y="6051296"/>
            <a:ext cx="654113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 </a:t>
            </a:r>
            <a:r>
              <a:rPr sz="600" spc="-5" dirty="0">
                <a:latin typeface="Calibri"/>
                <a:cs typeface="Calibri"/>
              </a:rPr>
              <a:t>Robbie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Andrew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2018,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simplified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Gregor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Hagedorn,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modif.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Hermann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Hofstetter,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BY-SA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4.0.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Data: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GCP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+ </a:t>
            </a:r>
            <a:r>
              <a:rPr sz="600" spc="-5" dirty="0">
                <a:latin typeface="Calibri"/>
                <a:cs typeface="Calibri"/>
              </a:rPr>
              <a:t>Emissions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budgets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from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IPCC </a:t>
            </a:r>
            <a:r>
              <a:rPr sz="600" spc="-5" dirty="0">
                <a:latin typeface="Calibri"/>
                <a:cs typeface="Calibri"/>
              </a:rPr>
              <a:t>SR1.5.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Mitigation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curves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after</a:t>
            </a:r>
            <a:r>
              <a:rPr sz="600" spc="4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Raupach </a:t>
            </a:r>
            <a:r>
              <a:rPr sz="600" dirty="0">
                <a:latin typeface="Calibri"/>
                <a:cs typeface="Calibri"/>
              </a:rPr>
              <a:t>et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al.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2014.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SOURCE: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600" spc="-5" dirty="0">
                <a:latin typeface="Calibri"/>
                <a:cs typeface="Calibri"/>
                <a:hlinkClick r:id="rId2"/>
              </a:rPr>
              <a:t>http://folk.uio.no/roberan/GCB2018.shtml</a:t>
            </a:r>
            <a:r>
              <a:rPr sz="600" spc="45" dirty="0">
                <a:latin typeface="Calibri"/>
                <a:cs typeface="Calibri"/>
                <a:hlinkClick r:id="rId2"/>
              </a:rPr>
              <a:t> </a:t>
            </a:r>
            <a:r>
              <a:rPr sz="600" spc="-5" dirty="0">
                <a:latin typeface="Calibri"/>
                <a:cs typeface="Calibri"/>
              </a:rPr>
              <a:t>Copyright: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„These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figures</a:t>
            </a:r>
            <a:r>
              <a:rPr sz="600" spc="4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data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are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released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under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the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Creative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Commons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Attribution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International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license.”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Data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are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available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as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CSV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downloads!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90847" y="175641"/>
            <a:ext cx="48107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CO2-Minderungspfade</a:t>
            </a:r>
            <a:r>
              <a:rPr spc="55" dirty="0"/>
              <a:t> </a:t>
            </a:r>
            <a:r>
              <a:rPr spc="-5" dirty="0"/>
              <a:t>für</a:t>
            </a:r>
            <a:r>
              <a:rPr spc="5" dirty="0"/>
              <a:t> </a:t>
            </a:r>
            <a:r>
              <a:rPr spc="-5" dirty="0"/>
              <a:t>1.5</a:t>
            </a:r>
            <a:r>
              <a:rPr spc="35" dirty="0"/>
              <a:t> </a:t>
            </a:r>
            <a:r>
              <a:rPr spc="-5" dirty="0"/>
              <a:t>°C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04010" y="869061"/>
            <a:ext cx="6266052" cy="47951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872990" y="1099820"/>
            <a:ext cx="1658620" cy="90487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 indent="635" algn="ctr">
              <a:lnSpc>
                <a:spcPct val="94900"/>
              </a:lnSpc>
              <a:spcBef>
                <a:spcPts val="190"/>
              </a:spcBef>
            </a:pP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Nach 9 Jahren </a:t>
            </a:r>
            <a:r>
              <a:rPr sz="15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gleichbleibender </a:t>
            </a:r>
            <a:r>
              <a:rPr sz="15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Emissionen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wäre das </a:t>
            </a:r>
            <a:r>
              <a:rPr sz="1500" spc="-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Budget</a:t>
            </a:r>
            <a:r>
              <a:rPr sz="15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aufgebraucht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08905" y="2719832"/>
            <a:ext cx="2916555" cy="191325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766445" algn="ctr">
              <a:lnSpc>
                <a:spcPct val="95000"/>
              </a:lnSpc>
              <a:spcBef>
                <a:spcPts val="190"/>
              </a:spcBef>
            </a:pP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Wenn</a:t>
            </a:r>
            <a:r>
              <a:rPr sz="15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wir in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 2019</a:t>
            </a:r>
            <a:r>
              <a:rPr sz="15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ange- </a:t>
            </a:r>
            <a:r>
              <a:rPr sz="15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fangen</a:t>
            </a:r>
            <a:r>
              <a:rPr sz="15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hätten,</a:t>
            </a:r>
            <a:r>
              <a:rPr sz="15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müssten</a:t>
            </a:r>
            <a:r>
              <a:rPr sz="15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wir </a:t>
            </a:r>
            <a:r>
              <a:rPr sz="1500" spc="-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18</a:t>
            </a:r>
            <a:r>
              <a:rPr sz="15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%</a:t>
            </a:r>
            <a:r>
              <a:rPr sz="15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pro</a:t>
            </a:r>
            <a:r>
              <a:rPr sz="15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Jahr</a:t>
            </a:r>
            <a:r>
              <a:rPr sz="15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reduzieren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Calibri"/>
              <a:cs typeface="Calibri"/>
            </a:endParaRPr>
          </a:p>
          <a:p>
            <a:pPr marL="1203960" marR="5080" indent="-1270" algn="ctr">
              <a:lnSpc>
                <a:spcPct val="94900"/>
              </a:lnSpc>
              <a:spcBef>
                <a:spcPts val="975"/>
              </a:spcBef>
            </a:pP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Hätten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wir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2000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 angefangen,</a:t>
            </a:r>
            <a:r>
              <a:rPr sz="15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wären</a:t>
            </a:r>
            <a:r>
              <a:rPr sz="15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es </a:t>
            </a:r>
            <a:r>
              <a:rPr sz="1500" spc="-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FFFF"/>
                </a:solidFill>
                <a:latin typeface="Calibri"/>
                <a:cs typeface="Calibri"/>
              </a:rPr>
              <a:t>nur ca. 4 % pro Jahr </a:t>
            </a:r>
            <a:r>
              <a:rPr sz="15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500" spc="-5" dirty="0">
                <a:solidFill>
                  <a:srgbClr val="FFFFFF"/>
                </a:solidFill>
                <a:latin typeface="Calibri"/>
                <a:cs typeface="Calibri"/>
              </a:rPr>
              <a:t>gewesen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184006" y="6578393"/>
            <a:ext cx="552450" cy="184785"/>
          </a:xfrm>
          <a:custGeom>
            <a:avLst/>
            <a:gdLst/>
            <a:ahLst/>
            <a:cxnLst/>
            <a:rect l="l" t="t" r="r" b="b"/>
            <a:pathLst>
              <a:path w="552450" h="184784">
                <a:moveTo>
                  <a:pt x="551985" y="0"/>
                </a:moveTo>
                <a:lnTo>
                  <a:pt x="0" y="0"/>
                </a:lnTo>
                <a:lnTo>
                  <a:pt x="0" y="184790"/>
                </a:lnTo>
                <a:lnTo>
                  <a:pt x="551985" y="184790"/>
                </a:lnTo>
                <a:lnTo>
                  <a:pt x="5519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12</a:t>
            </a:r>
            <a:r>
              <a:rPr spc="-35" dirty="0"/>
              <a:t> </a:t>
            </a:r>
            <a:r>
              <a:rPr dirty="0"/>
              <a:t>/</a:t>
            </a:r>
            <a:r>
              <a:rPr spc="-40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79294" y="6537147"/>
            <a:ext cx="42341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006600"/>
                </a:solidFill>
                <a:latin typeface="Calibri"/>
                <a:cs typeface="Calibri"/>
              </a:rPr>
              <a:t>Einführung</a:t>
            </a:r>
            <a:r>
              <a:rPr sz="1200" b="1" spc="10" dirty="0">
                <a:solidFill>
                  <a:srgbClr val="0066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006600"/>
                </a:solidFill>
                <a:latin typeface="Calibri"/>
                <a:cs typeface="Calibri"/>
              </a:rPr>
              <a:t>zu</a:t>
            </a:r>
            <a:r>
              <a:rPr sz="1200" b="1" spc="10" dirty="0">
                <a:solidFill>
                  <a:srgbClr val="0066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006600"/>
                </a:solidFill>
                <a:latin typeface="Calibri"/>
                <a:cs typeface="Calibri"/>
              </a:rPr>
              <a:t>„Klimakatastrophe“</a:t>
            </a:r>
            <a:r>
              <a:rPr sz="1200" b="1" spc="10" dirty="0">
                <a:solidFill>
                  <a:srgbClr val="006600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006600"/>
                </a:solidFill>
                <a:latin typeface="Calibri"/>
                <a:cs typeface="Calibri"/>
              </a:rPr>
              <a:t>und</a:t>
            </a:r>
            <a:r>
              <a:rPr sz="1200" b="1" spc="15" dirty="0">
                <a:solidFill>
                  <a:srgbClr val="0066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006600"/>
                </a:solidFill>
                <a:latin typeface="Calibri"/>
                <a:cs typeface="Calibri"/>
              </a:rPr>
              <a:t>„Treibhausgas-Emissionen“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18169" y="6549338"/>
            <a:ext cx="42799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878787"/>
                </a:solidFill>
                <a:latin typeface="Calibri"/>
                <a:cs typeface="Calibri"/>
              </a:rPr>
              <a:t>13</a:t>
            </a:r>
            <a:r>
              <a:rPr sz="1100" spc="-45" dirty="0">
                <a:solidFill>
                  <a:srgbClr val="878787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878787"/>
                </a:solidFill>
                <a:latin typeface="Calibri"/>
                <a:cs typeface="Calibri"/>
              </a:rPr>
              <a:t>/</a:t>
            </a:r>
            <a:r>
              <a:rPr sz="1100" spc="-40" dirty="0">
                <a:solidFill>
                  <a:srgbClr val="878787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878787"/>
                </a:solidFill>
                <a:latin typeface="Calibri"/>
                <a:cs typeface="Calibri"/>
              </a:rPr>
              <a:t>13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59225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Individueller</a:t>
            </a:r>
            <a:r>
              <a:rPr spc="-15" dirty="0"/>
              <a:t> </a:t>
            </a:r>
            <a:r>
              <a:rPr spc="-5" dirty="0"/>
              <a:t>CO</a:t>
            </a:r>
            <a:r>
              <a:rPr sz="2700" spc="-7" baseline="-7716" dirty="0"/>
              <a:t>2</a:t>
            </a:r>
            <a:r>
              <a:rPr sz="2800" spc="-5" dirty="0"/>
              <a:t>-Fußabdruck?</a:t>
            </a:r>
            <a:endParaRPr sz="2800"/>
          </a:p>
        </p:txBody>
      </p:sp>
      <p:grpSp>
        <p:nvGrpSpPr>
          <p:cNvPr id="5" name="object 5"/>
          <p:cNvGrpSpPr/>
          <p:nvPr/>
        </p:nvGrpSpPr>
        <p:grpSpPr>
          <a:xfrm>
            <a:off x="967473" y="5026088"/>
            <a:ext cx="2009775" cy="507365"/>
            <a:chOff x="967473" y="5026088"/>
            <a:chExt cx="2009775" cy="50736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77747" y="5081790"/>
              <a:ext cx="1694561" cy="44804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82573" y="5084699"/>
              <a:ext cx="1690370" cy="443865"/>
            </a:xfrm>
            <a:custGeom>
              <a:avLst/>
              <a:gdLst/>
              <a:ahLst/>
              <a:cxnLst/>
              <a:rect l="l" t="t" r="r" b="b"/>
              <a:pathLst>
                <a:path w="1690370" h="443864">
                  <a:moveTo>
                    <a:pt x="1221105" y="124840"/>
                  </a:moveTo>
                  <a:lnTo>
                    <a:pt x="1207262" y="204597"/>
                  </a:lnTo>
                  <a:lnTo>
                    <a:pt x="27686" y="0"/>
                  </a:lnTo>
                  <a:lnTo>
                    <a:pt x="0" y="159512"/>
                  </a:lnTo>
                  <a:lnTo>
                    <a:pt x="1179576" y="364109"/>
                  </a:lnTo>
                  <a:lnTo>
                    <a:pt x="1165733" y="443864"/>
                  </a:lnTo>
                  <a:lnTo>
                    <a:pt x="1689862" y="370459"/>
                  </a:lnTo>
                  <a:lnTo>
                    <a:pt x="1221105" y="12484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95476" y="5053914"/>
              <a:ext cx="153822" cy="18127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096378" y="5052441"/>
              <a:ext cx="152400" cy="181610"/>
            </a:xfrm>
            <a:custGeom>
              <a:avLst/>
              <a:gdLst/>
              <a:ahLst/>
              <a:cxnLst/>
              <a:rect l="l" t="t" r="r" b="b"/>
              <a:pathLst>
                <a:path w="152400" h="181610">
                  <a:moveTo>
                    <a:pt x="27673" y="0"/>
                  </a:moveTo>
                  <a:lnTo>
                    <a:pt x="151828" y="21462"/>
                  </a:lnTo>
                  <a:lnTo>
                    <a:pt x="124155" y="181101"/>
                  </a:lnTo>
                  <a:lnTo>
                    <a:pt x="0" y="159511"/>
                  </a:lnTo>
                  <a:lnTo>
                    <a:pt x="27673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1508" y="5031566"/>
              <a:ext cx="92886" cy="172131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972235" y="5030851"/>
              <a:ext cx="90170" cy="170815"/>
            </a:xfrm>
            <a:custGeom>
              <a:avLst/>
              <a:gdLst/>
              <a:ahLst/>
              <a:cxnLst/>
              <a:rect l="l" t="t" r="r" b="b"/>
              <a:pathLst>
                <a:path w="90169" h="170814">
                  <a:moveTo>
                    <a:pt x="27660" y="0"/>
                  </a:moveTo>
                  <a:lnTo>
                    <a:pt x="89738" y="10794"/>
                  </a:lnTo>
                  <a:lnTo>
                    <a:pt x="62064" y="170306"/>
                  </a:lnTo>
                  <a:lnTo>
                    <a:pt x="0" y="159638"/>
                  </a:lnTo>
                  <a:lnTo>
                    <a:pt x="2766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3201309" y="858073"/>
            <a:ext cx="1714500" cy="5114290"/>
            <a:chOff x="3201309" y="858073"/>
            <a:chExt cx="1714500" cy="5114290"/>
          </a:xfrm>
        </p:grpSpPr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01309" y="858073"/>
              <a:ext cx="1521516" cy="511422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658868" y="1057402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4" y="0"/>
                  </a:lnTo>
                </a:path>
              </a:pathLst>
            </a:custGeom>
            <a:ln w="19050">
              <a:solidFill>
                <a:srgbClr val="66CC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658487" y="1324610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3" y="0"/>
                  </a:lnTo>
                </a:path>
              </a:pathLst>
            </a:custGeom>
            <a:ln w="19050">
              <a:solidFill>
                <a:srgbClr val="6699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658487" y="1806321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3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58487" y="2328291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3" y="0"/>
                  </a:lnTo>
                </a:path>
              </a:pathLst>
            </a:custGeom>
            <a:ln w="19050">
              <a:solidFill>
                <a:srgbClr val="00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658487" y="2858897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3" y="0"/>
                  </a:lnTo>
                </a:path>
              </a:pathLst>
            </a:custGeom>
            <a:ln w="19050">
              <a:solidFill>
                <a:srgbClr val="008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658487" y="3693287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3" y="0"/>
                  </a:lnTo>
                </a:path>
              </a:pathLst>
            </a:custGeom>
            <a:ln w="1905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658487" y="4737353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3" y="0"/>
                  </a:lnTo>
                </a:path>
              </a:pathLst>
            </a:custGeom>
            <a:ln w="190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658487" y="5661672"/>
              <a:ext cx="257175" cy="0"/>
            </a:xfrm>
            <a:custGeom>
              <a:avLst/>
              <a:gdLst/>
              <a:ahLst/>
              <a:cxnLst/>
              <a:rect l="l" t="t" r="r" b="b"/>
              <a:pathLst>
                <a:path w="257175">
                  <a:moveTo>
                    <a:pt x="0" y="0"/>
                  </a:moveTo>
                  <a:lnTo>
                    <a:pt x="256793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936363" y="953770"/>
            <a:ext cx="203390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libri"/>
                <a:cs typeface="Calibri"/>
              </a:rPr>
              <a:t>Öffentlicher Verkehr (0,11t)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Flugverkehr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(0,85t)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36363" y="1670050"/>
            <a:ext cx="1689100" cy="128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Calibri"/>
                <a:cs typeface="Calibri"/>
              </a:rPr>
              <a:t>Privatfahrzeuge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(1,56t)</a:t>
            </a:r>
            <a:endParaRPr sz="1400">
              <a:latin typeface="Calibri"/>
              <a:cs typeface="Calibri"/>
            </a:endParaRPr>
          </a:p>
          <a:p>
            <a:pPr marL="12700" marR="707390">
              <a:lnSpc>
                <a:spcPts val="4260"/>
              </a:lnSpc>
              <a:spcBef>
                <a:spcPts val="85"/>
              </a:spcBef>
            </a:pPr>
            <a:r>
              <a:rPr sz="1400" spc="-5" dirty="0">
                <a:latin typeface="Calibri"/>
                <a:cs typeface="Calibri"/>
              </a:rPr>
              <a:t>Str</a:t>
            </a:r>
            <a:r>
              <a:rPr sz="1400" spc="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 (</a:t>
            </a:r>
            <a:r>
              <a:rPr sz="1400" dirty="0">
                <a:latin typeface="Calibri"/>
                <a:cs typeface="Calibri"/>
              </a:rPr>
              <a:t>0</a:t>
            </a:r>
            <a:r>
              <a:rPr sz="1400" spc="-10" dirty="0">
                <a:latin typeface="Calibri"/>
                <a:cs typeface="Calibri"/>
              </a:rPr>
              <a:t>,</a:t>
            </a:r>
            <a:r>
              <a:rPr sz="1400" dirty="0">
                <a:latin typeface="Calibri"/>
                <a:cs typeface="Calibri"/>
              </a:rPr>
              <a:t>7</a:t>
            </a:r>
            <a:r>
              <a:rPr sz="1400" spc="-10" dirty="0">
                <a:latin typeface="Calibri"/>
                <a:cs typeface="Calibri"/>
              </a:rPr>
              <a:t>5</a:t>
            </a:r>
            <a:r>
              <a:rPr sz="1400" dirty="0">
                <a:latin typeface="Calibri"/>
                <a:cs typeface="Calibri"/>
              </a:rPr>
              <a:t>t)  </a:t>
            </a:r>
            <a:r>
              <a:rPr sz="1400" spc="-5" dirty="0">
                <a:latin typeface="Calibri"/>
                <a:cs typeface="Calibri"/>
              </a:rPr>
              <a:t>Heizung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(2t)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36363" y="3600069"/>
            <a:ext cx="13023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Ernährung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(1,55t)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36363" y="4605909"/>
            <a:ext cx="18446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Sonstiger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Konsum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(3,07t)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75063" y="2122785"/>
            <a:ext cx="294223" cy="3766959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91484" y="6075679"/>
            <a:ext cx="1928876" cy="202361"/>
          </a:xfrm>
          <a:prstGeom prst="rect">
            <a:avLst/>
          </a:prstGeom>
        </p:spPr>
      </p:pic>
      <p:sp>
        <p:nvSpPr>
          <p:cNvPr id="28" name="object 28"/>
          <p:cNvSpPr txBox="1"/>
          <p:nvPr/>
        </p:nvSpPr>
        <p:spPr>
          <a:xfrm>
            <a:off x="4660519" y="5474919"/>
            <a:ext cx="2491105" cy="67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829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alibri"/>
                <a:cs typeface="Calibri"/>
              </a:rPr>
              <a:t>Öffentliche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Emissionen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(1,11t)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b="1" spc="-5" dirty="0">
                <a:latin typeface="Calibri"/>
                <a:cs typeface="Calibri"/>
              </a:rPr>
              <a:t>Deutscher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Durchschnitt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von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11t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589022" y="4887544"/>
            <a:ext cx="39497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1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5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77316" y="853186"/>
            <a:ext cx="184086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Zzgl.</a:t>
            </a:r>
            <a:r>
              <a:rPr sz="16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einiger</a:t>
            </a:r>
            <a:r>
              <a:rPr sz="16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CO2 </a:t>
            </a:r>
            <a:r>
              <a:rPr sz="1600" b="1" spc="-4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für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Importwaren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9192" y="6477432"/>
            <a:ext cx="167703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Arial"/>
                <a:cs typeface="Arial"/>
              </a:rPr>
              <a:t>CC BY-SA 4.0. Hermann Hofstetter </a:t>
            </a:r>
            <a:r>
              <a:rPr sz="800" dirty="0">
                <a:latin typeface="Arial"/>
                <a:cs typeface="Arial"/>
              </a:rPr>
              <a:t>- </a:t>
            </a:r>
            <a:r>
              <a:rPr sz="800" spc="-2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Variation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Hans</a:t>
            </a:r>
            <a:r>
              <a:rPr sz="800" spc="-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Glück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190953" y="6551491"/>
            <a:ext cx="627380" cy="239395"/>
          </a:xfrm>
          <a:custGeom>
            <a:avLst/>
            <a:gdLst/>
            <a:ahLst/>
            <a:cxnLst/>
            <a:rect l="l" t="t" r="r" b="b"/>
            <a:pathLst>
              <a:path w="627379" h="239395">
                <a:moveTo>
                  <a:pt x="626813" y="0"/>
                </a:moveTo>
                <a:lnTo>
                  <a:pt x="0" y="0"/>
                </a:lnTo>
                <a:lnTo>
                  <a:pt x="0" y="239045"/>
                </a:lnTo>
                <a:lnTo>
                  <a:pt x="626813" y="239045"/>
                </a:lnTo>
                <a:lnTo>
                  <a:pt x="6268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36332" y="3524402"/>
            <a:ext cx="193040" cy="193040"/>
          </a:xfrm>
          <a:custGeom>
            <a:avLst/>
            <a:gdLst/>
            <a:ahLst/>
            <a:cxnLst/>
            <a:rect l="l" t="t" r="r" b="b"/>
            <a:pathLst>
              <a:path w="193040" h="193039">
                <a:moveTo>
                  <a:pt x="192506" y="0"/>
                </a:moveTo>
                <a:lnTo>
                  <a:pt x="0" y="0"/>
                </a:lnTo>
                <a:lnTo>
                  <a:pt x="0" y="192506"/>
                </a:lnTo>
                <a:lnTo>
                  <a:pt x="192506" y="192506"/>
                </a:lnTo>
                <a:lnTo>
                  <a:pt x="192506" y="0"/>
                </a:lnTo>
                <a:close/>
              </a:path>
            </a:pathLst>
          </a:custGeom>
          <a:solidFill>
            <a:srgbClr val="ED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36332" y="4397273"/>
            <a:ext cx="193040" cy="193040"/>
          </a:xfrm>
          <a:custGeom>
            <a:avLst/>
            <a:gdLst/>
            <a:ahLst/>
            <a:cxnLst/>
            <a:rect l="l" t="t" r="r" b="b"/>
            <a:pathLst>
              <a:path w="193040" h="193039">
                <a:moveTo>
                  <a:pt x="192506" y="0"/>
                </a:moveTo>
                <a:lnTo>
                  <a:pt x="0" y="0"/>
                </a:lnTo>
                <a:lnTo>
                  <a:pt x="0" y="192506"/>
                </a:lnTo>
                <a:lnTo>
                  <a:pt x="192506" y="192506"/>
                </a:lnTo>
                <a:lnTo>
                  <a:pt x="192506" y="0"/>
                </a:lnTo>
                <a:close/>
              </a:path>
            </a:pathLst>
          </a:custGeom>
          <a:solidFill>
            <a:srgbClr val="F7EB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36332" y="5252745"/>
            <a:ext cx="193040" cy="193040"/>
          </a:xfrm>
          <a:custGeom>
            <a:avLst/>
            <a:gdLst/>
            <a:ahLst/>
            <a:cxnLst/>
            <a:rect l="l" t="t" r="r" b="b"/>
            <a:pathLst>
              <a:path w="193040" h="193039">
                <a:moveTo>
                  <a:pt x="192506" y="0"/>
                </a:moveTo>
                <a:lnTo>
                  <a:pt x="0" y="0"/>
                </a:lnTo>
                <a:lnTo>
                  <a:pt x="0" y="192506"/>
                </a:lnTo>
                <a:lnTo>
                  <a:pt x="192506" y="192506"/>
                </a:lnTo>
                <a:lnTo>
                  <a:pt x="192506" y="0"/>
                </a:lnTo>
                <a:close/>
              </a:path>
            </a:pathLst>
          </a:custGeom>
          <a:solidFill>
            <a:srgbClr val="1FB0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36332" y="5756630"/>
            <a:ext cx="193040" cy="193040"/>
          </a:xfrm>
          <a:custGeom>
            <a:avLst/>
            <a:gdLst/>
            <a:ahLst/>
            <a:cxnLst/>
            <a:rect l="l" t="t" r="r" b="b"/>
            <a:pathLst>
              <a:path w="193040" h="193039">
                <a:moveTo>
                  <a:pt x="192506" y="0"/>
                </a:moveTo>
                <a:lnTo>
                  <a:pt x="0" y="0"/>
                </a:lnTo>
                <a:lnTo>
                  <a:pt x="0" y="192506"/>
                </a:lnTo>
                <a:lnTo>
                  <a:pt x="192506" y="192506"/>
                </a:lnTo>
                <a:lnTo>
                  <a:pt x="192506" y="0"/>
                </a:lnTo>
                <a:close/>
              </a:path>
            </a:pathLst>
          </a:custGeom>
          <a:solidFill>
            <a:srgbClr val="D5D5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134859" y="3430739"/>
            <a:ext cx="1901825" cy="2879090"/>
          </a:xfrm>
          <a:prstGeom prst="rect">
            <a:avLst/>
          </a:prstGeom>
          <a:ln w="25400">
            <a:solidFill>
              <a:srgbClr val="395E89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40995" marR="235585">
              <a:lnSpc>
                <a:spcPct val="100000"/>
              </a:lnSpc>
              <a:spcBef>
                <a:spcPts val="295"/>
              </a:spcBef>
            </a:pPr>
            <a:r>
              <a:rPr sz="1200" dirty="0">
                <a:latin typeface="Calibri"/>
                <a:cs typeface="Calibri"/>
              </a:rPr>
              <a:t>Grenze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überschritten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bzw. Bedrohung </a:t>
            </a:r>
            <a:r>
              <a:rPr sz="1200" dirty="0">
                <a:latin typeface="Calibri"/>
                <a:cs typeface="Calibri"/>
              </a:rPr>
              <a:t>der 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menschlichen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Lebensgrundlagen</a:t>
            </a:r>
            <a:endParaRPr sz="1200">
              <a:latin typeface="Calibri"/>
              <a:cs typeface="Calibri"/>
            </a:endParaRPr>
          </a:p>
          <a:p>
            <a:pPr marL="340995" marR="404495">
              <a:lnSpc>
                <a:spcPct val="100000"/>
              </a:lnSpc>
              <a:spcBef>
                <a:spcPts val="1060"/>
              </a:spcBef>
            </a:pPr>
            <a:r>
              <a:rPr sz="1200" dirty="0">
                <a:latin typeface="Calibri"/>
                <a:cs typeface="Calibri"/>
              </a:rPr>
              <a:t>Unsicher</a:t>
            </a:r>
            <a:r>
              <a:rPr sz="1200" spc="5" dirty="0">
                <a:latin typeface="Calibri"/>
                <a:cs typeface="Calibri"/>
              </a:rPr>
              <a:t>h</a:t>
            </a:r>
            <a:r>
              <a:rPr sz="1200" dirty="0">
                <a:latin typeface="Calibri"/>
                <a:cs typeface="Calibri"/>
              </a:rPr>
              <a:t>ei</a:t>
            </a:r>
            <a:r>
              <a:rPr sz="1200" spc="5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zone  </a:t>
            </a:r>
            <a:r>
              <a:rPr sz="1200" spc="-5" dirty="0">
                <a:latin typeface="Calibri"/>
                <a:cs typeface="Calibri"/>
              </a:rPr>
              <a:t>bzw. </a:t>
            </a:r>
            <a:r>
              <a:rPr sz="1200" dirty="0">
                <a:latin typeface="Calibri"/>
                <a:cs typeface="Calibri"/>
              </a:rPr>
              <a:t>Grenzüber- 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schreitung </a:t>
            </a:r>
            <a:r>
              <a:rPr sz="1200" dirty="0">
                <a:latin typeface="Calibri"/>
                <a:cs typeface="Calibri"/>
              </a:rPr>
              <a:t>steht 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(kurz)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bevor</a:t>
            </a:r>
            <a:endParaRPr sz="1200">
              <a:latin typeface="Calibri"/>
              <a:cs typeface="Calibri"/>
            </a:endParaRPr>
          </a:p>
          <a:p>
            <a:pPr marL="340995" marR="142875">
              <a:lnSpc>
                <a:spcPct val="100000"/>
              </a:lnSpc>
              <a:spcBef>
                <a:spcPts val="1015"/>
              </a:spcBef>
            </a:pPr>
            <a:r>
              <a:rPr sz="1200" spc="-5" dirty="0">
                <a:latin typeface="Calibri"/>
                <a:cs typeface="Calibri"/>
              </a:rPr>
              <a:t>Sichere Zone (bei </a:t>
            </a:r>
            <a:r>
              <a:rPr sz="1200" dirty="0">
                <a:latin typeface="Calibri"/>
                <a:cs typeface="Calibri"/>
              </a:rPr>
              <a:t>Erd- 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Bevölkerung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v.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7</a:t>
            </a:r>
            <a:r>
              <a:rPr sz="1200" spc="-5" dirty="0">
                <a:latin typeface="Calibri"/>
                <a:cs typeface="Calibri"/>
              </a:rPr>
              <a:t> Mrd.)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00">
              <a:latin typeface="Calibri"/>
              <a:cs typeface="Calibri"/>
            </a:endParaRPr>
          </a:p>
          <a:p>
            <a:pPr marL="340995" marR="508634">
              <a:lnSpc>
                <a:spcPct val="100000"/>
              </a:lnSpc>
            </a:pPr>
            <a:r>
              <a:rPr sz="1200" spc="-5" dirty="0">
                <a:latin typeface="Calibri"/>
                <a:cs typeface="Calibri"/>
              </a:rPr>
              <a:t>Auswirkungen </a:t>
            </a:r>
            <a:r>
              <a:rPr sz="1200" dirty="0">
                <a:latin typeface="Calibri"/>
                <a:cs typeface="Calibri"/>
              </a:rPr>
              <a:t> unbe</a:t>
            </a:r>
            <a:r>
              <a:rPr sz="1200" spc="-5" dirty="0">
                <a:latin typeface="Calibri"/>
                <a:cs typeface="Calibri"/>
              </a:rPr>
              <a:t>k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spc="-10" dirty="0">
                <a:latin typeface="Calibri"/>
                <a:cs typeface="Calibri"/>
              </a:rPr>
              <a:t>nt</a:t>
            </a:r>
            <a:r>
              <a:rPr sz="1200" dirty="0">
                <a:latin typeface="Calibri"/>
                <a:cs typeface="Calibri"/>
              </a:rPr>
              <a:t>,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no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h  zu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wenig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Daten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7445" y="1303655"/>
            <a:ext cx="4227830" cy="444169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118097" y="2450719"/>
            <a:ext cx="2515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Ozonabbau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der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Stratosphäre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„Ozonloch“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27245" y="5404815"/>
            <a:ext cx="13309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V</a:t>
            </a:r>
            <a:r>
              <a:rPr sz="1800" spc="-10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rs</a:t>
            </a:r>
            <a:r>
              <a:rPr sz="1800" spc="-10" dirty="0">
                <a:latin typeface="Arial"/>
                <a:cs typeface="Arial"/>
              </a:rPr>
              <a:t>aue</a:t>
            </a:r>
            <a:r>
              <a:rPr sz="1800" dirty="0">
                <a:latin typeface="Arial"/>
                <a:cs typeface="Arial"/>
              </a:rPr>
              <a:t>r</a:t>
            </a:r>
            <a:r>
              <a:rPr sz="1800" spc="-10" dirty="0">
                <a:latin typeface="Arial"/>
                <a:cs typeface="Arial"/>
              </a:rPr>
              <a:t>un</a:t>
            </a:r>
            <a:r>
              <a:rPr sz="1800" dirty="0">
                <a:latin typeface="Arial"/>
                <a:cs typeface="Arial"/>
              </a:rPr>
              <a:t>g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der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Ozeane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13908" y="4119498"/>
            <a:ext cx="130810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Aerosole</a:t>
            </a:r>
            <a:endParaRPr sz="1800">
              <a:latin typeface="Arial"/>
              <a:cs typeface="Arial"/>
            </a:endParaRPr>
          </a:p>
          <a:p>
            <a:pPr marL="267335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in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Atmosphäre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81980" y="1443609"/>
            <a:ext cx="24079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 marR="5080" indent="-25463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Neue </a:t>
            </a:r>
            <a:r>
              <a:rPr sz="1800" dirty="0">
                <a:latin typeface="Arial"/>
                <a:cs typeface="Arial"/>
              </a:rPr>
              <a:t>Stoffe </a:t>
            </a:r>
            <a:r>
              <a:rPr sz="1800" spc="-5" dirty="0">
                <a:latin typeface="Arial"/>
                <a:cs typeface="Arial"/>
              </a:rPr>
              <a:t>(chemisch/ </a:t>
            </a:r>
            <a:r>
              <a:rPr sz="1800" spc="-4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ra</a:t>
            </a:r>
            <a:r>
              <a:rPr sz="1800" spc="-15" dirty="0">
                <a:latin typeface="Arial"/>
                <a:cs typeface="Arial"/>
              </a:rPr>
              <a:t>d</a:t>
            </a:r>
            <a:r>
              <a:rPr sz="1800" spc="-5" dirty="0">
                <a:latin typeface="Arial"/>
                <a:cs typeface="Arial"/>
              </a:rPr>
              <a:t>i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dirty="0">
                <a:latin typeface="Arial"/>
                <a:cs typeface="Arial"/>
              </a:rPr>
              <a:t>aktiv/</a:t>
            </a:r>
            <a:r>
              <a:rPr sz="1800" spc="-15" dirty="0">
                <a:latin typeface="Arial"/>
                <a:cs typeface="Arial"/>
              </a:rPr>
              <a:t>b</a:t>
            </a:r>
            <a:r>
              <a:rPr sz="1800" spc="-5" dirty="0">
                <a:latin typeface="Arial"/>
                <a:cs typeface="Arial"/>
              </a:rPr>
              <a:t>i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spc="-5" dirty="0">
                <a:latin typeface="Arial"/>
                <a:cs typeface="Arial"/>
              </a:rPr>
              <a:t>l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spc="-5" dirty="0">
                <a:latin typeface="Arial"/>
                <a:cs typeface="Arial"/>
              </a:rPr>
              <a:t>g</a:t>
            </a:r>
            <a:r>
              <a:rPr sz="1800" spc="-15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sch)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6559" y="795019"/>
            <a:ext cx="14611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Erder</a:t>
            </a:r>
            <a:r>
              <a:rPr sz="1600" b="1" spc="35" dirty="0">
                <a:solidFill>
                  <a:srgbClr val="C00000"/>
                </a:solidFill>
                <a:latin typeface="Arial"/>
                <a:cs typeface="Arial"/>
              </a:rPr>
              <a:t>w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ärmu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g</a:t>
            </a:r>
            <a:endParaRPr sz="1600">
              <a:latin typeface="Arial"/>
              <a:cs typeface="Arial"/>
            </a:endParaRPr>
          </a:p>
          <a:p>
            <a:pPr marL="114300">
              <a:lnSpc>
                <a:spcPct val="100000"/>
              </a:lnSpc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„Klimakrise“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8210" y="1083309"/>
            <a:ext cx="14458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V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rä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d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ru</a:t>
            </a:r>
            <a:r>
              <a:rPr sz="1800" spc="-15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g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der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Biosphäre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8546" y="2747010"/>
            <a:ext cx="147574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La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u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zu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gs-  </a:t>
            </a:r>
            <a:r>
              <a:rPr sz="1600" b="1" dirty="0">
                <a:solidFill>
                  <a:srgbClr val="C00000"/>
                </a:solidFill>
                <a:latin typeface="Arial"/>
                <a:cs typeface="Arial"/>
              </a:rPr>
              <a:t>wandel</a:t>
            </a:r>
            <a:r>
              <a:rPr sz="16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„Ab-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holzung“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etc.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5578" y="4324604"/>
            <a:ext cx="12395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Süßwasser-</a:t>
            </a:r>
            <a:endParaRPr sz="18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nutzung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0783" y="1845640"/>
            <a:ext cx="19761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Ökosystemfunktionen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04033" y="930402"/>
            <a:ext cx="75819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Arten-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erben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91895" y="5691327"/>
            <a:ext cx="1825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Bi</a:t>
            </a:r>
            <a:r>
              <a:rPr sz="1800" spc="-15" dirty="0">
                <a:latin typeface="Arial"/>
                <a:cs typeface="Arial"/>
              </a:rPr>
              <a:t>o</a:t>
            </a:r>
            <a:r>
              <a:rPr sz="1800" spc="-5" dirty="0">
                <a:latin typeface="Arial"/>
                <a:cs typeface="Arial"/>
              </a:rPr>
              <a:t>g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oc</a:t>
            </a:r>
            <a:r>
              <a:rPr sz="1800" spc="-15" dirty="0">
                <a:latin typeface="Arial"/>
                <a:cs typeface="Arial"/>
              </a:rPr>
              <a:t>h</a:t>
            </a:r>
            <a:r>
              <a:rPr sz="1800" spc="-5" dirty="0">
                <a:latin typeface="Arial"/>
                <a:cs typeface="Arial"/>
              </a:rPr>
              <a:t>em</a:t>
            </a:r>
            <a:r>
              <a:rPr sz="1800" spc="-15" dirty="0">
                <a:latin typeface="Arial"/>
                <a:cs typeface="Arial"/>
              </a:rPr>
              <a:t>i</a:t>
            </a:r>
            <a:r>
              <a:rPr sz="1800" spc="-5" dirty="0">
                <a:latin typeface="Arial"/>
                <a:cs typeface="Arial"/>
              </a:rPr>
              <a:t>sche  Kreisläufe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25142" y="5280405"/>
            <a:ext cx="9702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Phos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h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24961" y="5714187"/>
            <a:ext cx="9486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Stick</a:t>
            </a:r>
            <a:r>
              <a:rPr sz="1600" b="1" spc="-10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1600" b="1" spc="-15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ff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117979" y="1542669"/>
            <a:ext cx="2662555" cy="4231640"/>
            <a:chOff x="2117979" y="1542669"/>
            <a:chExt cx="2662555" cy="4231640"/>
          </a:xfrm>
        </p:grpSpPr>
        <p:sp>
          <p:nvSpPr>
            <p:cNvPr id="22" name="object 22"/>
            <p:cNvSpPr/>
            <p:nvPr/>
          </p:nvSpPr>
          <p:spPr>
            <a:xfrm>
              <a:off x="3329971" y="2754026"/>
              <a:ext cx="1418590" cy="1418590"/>
            </a:xfrm>
            <a:custGeom>
              <a:avLst/>
              <a:gdLst/>
              <a:ahLst/>
              <a:cxnLst/>
              <a:rect l="l" t="t" r="r" b="b"/>
              <a:pathLst>
                <a:path w="1418589" h="1418589">
                  <a:moveTo>
                    <a:pt x="1210659" y="207740"/>
                  </a:moveTo>
                  <a:lnTo>
                    <a:pt x="1243839" y="243219"/>
                  </a:lnTo>
                  <a:lnTo>
                    <a:pt x="1274135" y="280343"/>
                  </a:lnTo>
                  <a:lnTo>
                    <a:pt x="1301545" y="318962"/>
                  </a:lnTo>
                  <a:lnTo>
                    <a:pt x="1326070" y="358926"/>
                  </a:lnTo>
                  <a:lnTo>
                    <a:pt x="1347710" y="400086"/>
                  </a:lnTo>
                  <a:lnTo>
                    <a:pt x="1366464" y="442293"/>
                  </a:lnTo>
                  <a:lnTo>
                    <a:pt x="1382333" y="485396"/>
                  </a:lnTo>
                  <a:lnTo>
                    <a:pt x="1395317" y="529247"/>
                  </a:lnTo>
                  <a:lnTo>
                    <a:pt x="1405415" y="573696"/>
                  </a:lnTo>
                  <a:lnTo>
                    <a:pt x="1412628" y="618594"/>
                  </a:lnTo>
                  <a:lnTo>
                    <a:pt x="1416956" y="663790"/>
                  </a:lnTo>
                  <a:lnTo>
                    <a:pt x="1418399" y="709136"/>
                  </a:lnTo>
                  <a:lnTo>
                    <a:pt x="1416956" y="754482"/>
                  </a:lnTo>
                  <a:lnTo>
                    <a:pt x="1412628" y="799678"/>
                  </a:lnTo>
                  <a:lnTo>
                    <a:pt x="1405415" y="844575"/>
                  </a:lnTo>
                  <a:lnTo>
                    <a:pt x="1395317" y="889024"/>
                  </a:lnTo>
                  <a:lnTo>
                    <a:pt x="1382333" y="932875"/>
                  </a:lnTo>
                  <a:lnTo>
                    <a:pt x="1366464" y="975979"/>
                  </a:lnTo>
                  <a:lnTo>
                    <a:pt x="1347710" y="1018185"/>
                  </a:lnTo>
                  <a:lnTo>
                    <a:pt x="1326070" y="1059345"/>
                  </a:lnTo>
                  <a:lnTo>
                    <a:pt x="1301545" y="1099310"/>
                  </a:lnTo>
                  <a:lnTo>
                    <a:pt x="1274135" y="1137928"/>
                  </a:lnTo>
                  <a:lnTo>
                    <a:pt x="1243839" y="1175052"/>
                  </a:lnTo>
                  <a:lnTo>
                    <a:pt x="1210659" y="1210532"/>
                  </a:lnTo>
                  <a:lnTo>
                    <a:pt x="1175165" y="1243712"/>
                  </a:lnTo>
                  <a:lnTo>
                    <a:pt x="1138029" y="1274008"/>
                  </a:lnTo>
                  <a:lnTo>
                    <a:pt x="1099400" y="1301418"/>
                  </a:lnTo>
                  <a:lnTo>
                    <a:pt x="1059428" y="1325943"/>
                  </a:lnTo>
                  <a:lnTo>
                    <a:pt x="1018261" y="1347583"/>
                  </a:lnTo>
                  <a:lnTo>
                    <a:pt x="976050" y="1366337"/>
                  </a:lnTo>
                  <a:lnTo>
                    <a:pt x="932943" y="1382206"/>
                  </a:lnTo>
                  <a:lnTo>
                    <a:pt x="889090" y="1395190"/>
                  </a:lnTo>
                  <a:lnTo>
                    <a:pt x="844640" y="1405288"/>
                  </a:lnTo>
                  <a:lnTo>
                    <a:pt x="799742" y="1412501"/>
                  </a:lnTo>
                  <a:lnTo>
                    <a:pt x="754545" y="1416829"/>
                  </a:lnTo>
                  <a:lnTo>
                    <a:pt x="709199" y="1418272"/>
                  </a:lnTo>
                  <a:lnTo>
                    <a:pt x="663853" y="1416829"/>
                  </a:lnTo>
                  <a:lnTo>
                    <a:pt x="618657" y="1412501"/>
                  </a:lnTo>
                  <a:lnTo>
                    <a:pt x="573759" y="1405288"/>
                  </a:lnTo>
                  <a:lnTo>
                    <a:pt x="529308" y="1395190"/>
                  </a:lnTo>
                  <a:lnTo>
                    <a:pt x="485455" y="1382206"/>
                  </a:lnTo>
                  <a:lnTo>
                    <a:pt x="442348" y="1366337"/>
                  </a:lnTo>
                  <a:lnTo>
                    <a:pt x="400137" y="1347583"/>
                  </a:lnTo>
                  <a:lnTo>
                    <a:pt x="358971" y="1325943"/>
                  </a:lnTo>
                  <a:lnTo>
                    <a:pt x="318999" y="1301418"/>
                  </a:lnTo>
                  <a:lnTo>
                    <a:pt x="280370" y="1274008"/>
                  </a:lnTo>
                  <a:lnTo>
                    <a:pt x="243234" y="1243712"/>
                  </a:lnTo>
                  <a:lnTo>
                    <a:pt x="207740" y="1210532"/>
                  </a:lnTo>
                  <a:lnTo>
                    <a:pt x="174559" y="1175052"/>
                  </a:lnTo>
                  <a:lnTo>
                    <a:pt x="144264" y="1137928"/>
                  </a:lnTo>
                  <a:lnTo>
                    <a:pt x="116853" y="1099310"/>
                  </a:lnTo>
                  <a:lnTo>
                    <a:pt x="92328" y="1059345"/>
                  </a:lnTo>
                  <a:lnTo>
                    <a:pt x="70689" y="1018185"/>
                  </a:lnTo>
                  <a:lnTo>
                    <a:pt x="51935" y="975979"/>
                  </a:lnTo>
                  <a:lnTo>
                    <a:pt x="36066" y="932875"/>
                  </a:lnTo>
                  <a:lnTo>
                    <a:pt x="23082" y="889024"/>
                  </a:lnTo>
                  <a:lnTo>
                    <a:pt x="12983" y="844575"/>
                  </a:lnTo>
                  <a:lnTo>
                    <a:pt x="5770" y="799678"/>
                  </a:lnTo>
                  <a:lnTo>
                    <a:pt x="1442" y="754482"/>
                  </a:lnTo>
                  <a:lnTo>
                    <a:pt x="0" y="709136"/>
                  </a:lnTo>
                  <a:lnTo>
                    <a:pt x="1442" y="663790"/>
                  </a:lnTo>
                  <a:lnTo>
                    <a:pt x="5770" y="618594"/>
                  </a:lnTo>
                  <a:lnTo>
                    <a:pt x="12983" y="573696"/>
                  </a:lnTo>
                  <a:lnTo>
                    <a:pt x="23082" y="529247"/>
                  </a:lnTo>
                  <a:lnTo>
                    <a:pt x="36066" y="485396"/>
                  </a:lnTo>
                  <a:lnTo>
                    <a:pt x="51935" y="442293"/>
                  </a:lnTo>
                  <a:lnTo>
                    <a:pt x="70689" y="400086"/>
                  </a:lnTo>
                  <a:lnTo>
                    <a:pt x="92328" y="358926"/>
                  </a:lnTo>
                  <a:lnTo>
                    <a:pt x="116853" y="318962"/>
                  </a:lnTo>
                  <a:lnTo>
                    <a:pt x="144264" y="280343"/>
                  </a:lnTo>
                  <a:lnTo>
                    <a:pt x="174559" y="243219"/>
                  </a:lnTo>
                  <a:lnTo>
                    <a:pt x="207740" y="207740"/>
                  </a:lnTo>
                  <a:lnTo>
                    <a:pt x="243234" y="174559"/>
                  </a:lnTo>
                  <a:lnTo>
                    <a:pt x="280370" y="144264"/>
                  </a:lnTo>
                  <a:lnTo>
                    <a:pt x="318999" y="116853"/>
                  </a:lnTo>
                  <a:lnTo>
                    <a:pt x="358971" y="92328"/>
                  </a:lnTo>
                  <a:lnTo>
                    <a:pt x="400137" y="70689"/>
                  </a:lnTo>
                  <a:lnTo>
                    <a:pt x="442348" y="51935"/>
                  </a:lnTo>
                  <a:lnTo>
                    <a:pt x="485455" y="36066"/>
                  </a:lnTo>
                  <a:lnTo>
                    <a:pt x="529308" y="23082"/>
                  </a:lnTo>
                  <a:lnTo>
                    <a:pt x="573759" y="12983"/>
                  </a:lnTo>
                  <a:lnTo>
                    <a:pt x="618657" y="5770"/>
                  </a:lnTo>
                  <a:lnTo>
                    <a:pt x="663853" y="1442"/>
                  </a:lnTo>
                  <a:lnTo>
                    <a:pt x="709199" y="0"/>
                  </a:lnTo>
                  <a:lnTo>
                    <a:pt x="754545" y="1442"/>
                  </a:lnTo>
                  <a:lnTo>
                    <a:pt x="799742" y="5770"/>
                  </a:lnTo>
                  <a:lnTo>
                    <a:pt x="844640" y="12983"/>
                  </a:lnTo>
                  <a:lnTo>
                    <a:pt x="889090" y="23082"/>
                  </a:lnTo>
                  <a:lnTo>
                    <a:pt x="932943" y="36066"/>
                  </a:lnTo>
                  <a:lnTo>
                    <a:pt x="976050" y="51935"/>
                  </a:lnTo>
                  <a:lnTo>
                    <a:pt x="1018261" y="70689"/>
                  </a:lnTo>
                  <a:lnTo>
                    <a:pt x="1059428" y="92328"/>
                  </a:lnTo>
                  <a:lnTo>
                    <a:pt x="1099400" y="116853"/>
                  </a:lnTo>
                  <a:lnTo>
                    <a:pt x="1138029" y="144264"/>
                  </a:lnTo>
                  <a:lnTo>
                    <a:pt x="1175165" y="174559"/>
                  </a:lnTo>
                  <a:lnTo>
                    <a:pt x="1210659" y="207740"/>
                  </a:lnTo>
                  <a:close/>
                </a:path>
              </a:pathLst>
            </a:custGeom>
            <a:ln w="63500">
              <a:solidFill>
                <a:srgbClr val="C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125218" y="1558544"/>
              <a:ext cx="1311910" cy="4199890"/>
            </a:xfrm>
            <a:custGeom>
              <a:avLst/>
              <a:gdLst/>
              <a:ahLst/>
              <a:cxnLst/>
              <a:rect l="l" t="t" r="r" b="b"/>
              <a:pathLst>
                <a:path w="1311910" h="4199890">
                  <a:moveTo>
                    <a:pt x="0" y="0"/>
                  </a:moveTo>
                  <a:lnTo>
                    <a:pt x="576071" y="0"/>
                  </a:lnTo>
                </a:path>
                <a:path w="1311910" h="4199890">
                  <a:moveTo>
                    <a:pt x="8636" y="10667"/>
                  </a:moveTo>
                  <a:lnTo>
                    <a:pt x="288036" y="360044"/>
                  </a:lnTo>
                </a:path>
                <a:path w="1311910" h="4199890">
                  <a:moveTo>
                    <a:pt x="835151" y="3996181"/>
                  </a:moveTo>
                  <a:lnTo>
                    <a:pt x="780288" y="4186808"/>
                  </a:lnTo>
                </a:path>
                <a:path w="1311910" h="4199890">
                  <a:moveTo>
                    <a:pt x="763143" y="4199775"/>
                  </a:moveTo>
                  <a:lnTo>
                    <a:pt x="1311783" y="4125925"/>
                  </a:lnTo>
                </a:path>
              </a:pathLst>
            </a:custGeom>
            <a:ln w="317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44753" y="6339332"/>
            <a:ext cx="74269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Gregor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Hagedorn,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modif.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Hermann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Hofstetter,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BY-SA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Graph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recreated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after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Steffen,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Richardson,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Rockström, </a:t>
            </a:r>
            <a:r>
              <a:rPr sz="600" dirty="0">
                <a:latin typeface="Calibri"/>
                <a:cs typeface="Calibri"/>
              </a:rPr>
              <a:t>et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al.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2015.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Planetary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boundaries: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Guiding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human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development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a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changing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planet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(CLOSED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CONTENT).</a:t>
            </a:r>
            <a:r>
              <a:rPr sz="600" spc="40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Long </a:t>
            </a:r>
            <a:r>
              <a:rPr sz="600" b="1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citation:</a:t>
            </a:r>
            <a:r>
              <a:rPr sz="600" b="1" spc="20" dirty="0">
                <a:latin typeface="Calibri"/>
                <a:cs typeface="Calibri"/>
              </a:rPr>
              <a:t> </a:t>
            </a:r>
            <a:r>
              <a:rPr sz="600" spc="-10" dirty="0">
                <a:latin typeface="Calibri"/>
                <a:cs typeface="Calibri"/>
              </a:rPr>
              <a:t>Will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Steffen,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Katherine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Richardson,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Johan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Rockström,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et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al.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2015.</a:t>
            </a:r>
            <a:r>
              <a:rPr sz="600" spc="-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Planetary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boundaries: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Guiding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human development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on </a:t>
            </a:r>
            <a:r>
              <a:rPr sz="600" dirty="0">
                <a:latin typeface="Calibri"/>
                <a:cs typeface="Calibri"/>
              </a:rPr>
              <a:t>a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changing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planet.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Science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347: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1259855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DOI: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10.1126/science.1259855.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[SlideID:1228]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4495291" y="175641"/>
            <a:ext cx="43046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Planetare</a:t>
            </a:r>
            <a:r>
              <a:rPr spc="15" dirty="0"/>
              <a:t> </a:t>
            </a:r>
            <a:r>
              <a:rPr spc="-5" dirty="0"/>
              <a:t>Belastungsgrenzen</a:t>
            </a:r>
          </a:p>
        </p:txBody>
      </p:sp>
      <p:sp>
        <p:nvSpPr>
          <p:cNvPr id="26" name="object 26"/>
          <p:cNvSpPr/>
          <p:nvPr/>
        </p:nvSpPr>
        <p:spPr>
          <a:xfrm>
            <a:off x="8272462" y="6564821"/>
            <a:ext cx="396240" cy="205104"/>
          </a:xfrm>
          <a:custGeom>
            <a:avLst/>
            <a:gdLst/>
            <a:ahLst/>
            <a:cxnLst/>
            <a:rect l="l" t="t" r="r" b="b"/>
            <a:pathLst>
              <a:path w="396240" h="205104">
                <a:moveTo>
                  <a:pt x="395643" y="0"/>
                </a:moveTo>
                <a:lnTo>
                  <a:pt x="0" y="0"/>
                </a:lnTo>
                <a:lnTo>
                  <a:pt x="0" y="205099"/>
                </a:lnTo>
                <a:lnTo>
                  <a:pt x="395643" y="205099"/>
                </a:lnTo>
                <a:lnTo>
                  <a:pt x="3956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2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5" y="1491838"/>
            <a:ext cx="7924800" cy="44571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50363" y="68473"/>
            <a:ext cx="6150610" cy="86360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35585">
              <a:lnSpc>
                <a:spcPct val="100000"/>
              </a:lnSpc>
              <a:spcBef>
                <a:spcPts val="940"/>
              </a:spcBef>
            </a:pPr>
            <a:r>
              <a:rPr spc="-10" dirty="0"/>
              <a:t>Globaler</a:t>
            </a:r>
            <a:r>
              <a:rPr spc="35" dirty="0"/>
              <a:t> </a:t>
            </a:r>
            <a:r>
              <a:rPr spc="-10" dirty="0"/>
              <a:t>Temperaturanstieg:</a:t>
            </a:r>
            <a:r>
              <a:rPr spc="55" dirty="0"/>
              <a:t> </a:t>
            </a:r>
            <a:r>
              <a:rPr dirty="0"/>
              <a:t>1881-20</a:t>
            </a:r>
            <a:r>
              <a:rPr lang="de-DE" dirty="0"/>
              <a:t>22</a:t>
            </a:r>
            <a:endParaRPr dirty="0"/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600" spc="-5" dirty="0"/>
              <a:t>Annual</a:t>
            </a:r>
            <a:r>
              <a:rPr sz="1600" spc="25" dirty="0"/>
              <a:t> </a:t>
            </a:r>
            <a:r>
              <a:rPr sz="1600" spc="-10" dirty="0"/>
              <a:t>temperatures</a:t>
            </a:r>
            <a:r>
              <a:rPr sz="1600" spc="30" dirty="0"/>
              <a:t> </a:t>
            </a:r>
            <a:r>
              <a:rPr sz="1600" spc="-5" dirty="0"/>
              <a:t>in</a:t>
            </a:r>
            <a:r>
              <a:rPr sz="1600" spc="5" dirty="0"/>
              <a:t> </a:t>
            </a:r>
            <a:r>
              <a:rPr sz="1600" spc="-10" dirty="0"/>
              <a:t>Germany;</a:t>
            </a:r>
            <a:r>
              <a:rPr sz="1600" spc="25" dirty="0"/>
              <a:t> </a:t>
            </a:r>
            <a:r>
              <a:rPr sz="1600" spc="-5" dirty="0"/>
              <a:t>6.6</a:t>
            </a:r>
            <a:r>
              <a:rPr sz="1600" spc="20" dirty="0"/>
              <a:t> </a:t>
            </a:r>
            <a:r>
              <a:rPr sz="1600" spc="-5" dirty="0">
                <a:solidFill>
                  <a:srgbClr val="000000"/>
                </a:solidFill>
              </a:rPr>
              <a:t>°C</a:t>
            </a:r>
            <a:r>
              <a:rPr sz="1600" spc="5" dirty="0">
                <a:solidFill>
                  <a:srgbClr val="000000"/>
                </a:solidFill>
              </a:rPr>
              <a:t> </a:t>
            </a:r>
            <a:r>
              <a:rPr sz="1600" spc="-5" dirty="0"/>
              <a:t>(dark</a:t>
            </a:r>
            <a:r>
              <a:rPr sz="1600" spc="25" dirty="0"/>
              <a:t> </a:t>
            </a:r>
            <a:r>
              <a:rPr sz="1600" spc="-5" dirty="0"/>
              <a:t>blue)</a:t>
            </a:r>
            <a:r>
              <a:rPr sz="1600" spc="5" dirty="0"/>
              <a:t> </a:t>
            </a:r>
            <a:r>
              <a:rPr sz="1600" spc="-5" dirty="0"/>
              <a:t>to</a:t>
            </a:r>
            <a:r>
              <a:rPr sz="1600" spc="10" dirty="0"/>
              <a:t> </a:t>
            </a:r>
            <a:r>
              <a:rPr sz="1600" spc="-10" dirty="0"/>
              <a:t>10.3</a:t>
            </a:r>
            <a:r>
              <a:rPr sz="1600" spc="20" dirty="0"/>
              <a:t> </a:t>
            </a:r>
            <a:r>
              <a:rPr sz="1600" spc="-5" dirty="0">
                <a:solidFill>
                  <a:srgbClr val="000000"/>
                </a:solidFill>
              </a:rPr>
              <a:t>°C</a:t>
            </a:r>
            <a:r>
              <a:rPr sz="1600" spc="5" dirty="0">
                <a:solidFill>
                  <a:srgbClr val="000000"/>
                </a:solidFill>
              </a:rPr>
              <a:t> </a:t>
            </a:r>
            <a:r>
              <a:rPr sz="1600" spc="-5" dirty="0"/>
              <a:t>(dark</a:t>
            </a:r>
            <a:r>
              <a:rPr sz="1600" spc="25" dirty="0"/>
              <a:t> </a:t>
            </a:r>
            <a:r>
              <a:rPr sz="1600" spc="-10" dirty="0"/>
              <a:t>red)</a:t>
            </a:r>
            <a:endParaRPr sz="1600" dirty="0"/>
          </a:p>
        </p:txBody>
      </p:sp>
      <p:sp>
        <p:nvSpPr>
          <p:cNvPr id="4" name="object 4"/>
          <p:cNvSpPr txBox="1"/>
          <p:nvPr/>
        </p:nvSpPr>
        <p:spPr>
          <a:xfrm>
            <a:off x="644753" y="6123228"/>
            <a:ext cx="7325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Ed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Hawkins.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Climate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scientist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the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National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Centre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for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Atmospheric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Science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(NCAS)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at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the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University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of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Reading.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IPCC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AR5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Contributing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Author.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SOURCE: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  <a:hlinkClick r:id="rId3"/>
              </a:rPr>
              <a:t>https://www.climate-lab-book.ac.uk/2018/warming-stripes</a:t>
            </a:r>
            <a:r>
              <a:rPr sz="600" spc="45" dirty="0">
                <a:latin typeface="Calibri"/>
                <a:cs typeface="Calibri"/>
                <a:hlinkClick r:id="rId3"/>
              </a:rPr>
              <a:t> </a:t>
            </a:r>
            <a:r>
              <a:rPr sz="600" spc="-5" dirty="0">
                <a:latin typeface="Calibri"/>
                <a:cs typeface="Calibri"/>
                <a:hlinkClick r:id="rId3"/>
              </a:rPr>
              <a:t>1</a:t>
            </a:r>
            <a:r>
              <a:rPr lang="de-DE" sz="600" spc="-5" dirty="0">
                <a:latin typeface="Calibri"/>
                <a:cs typeface="Calibri"/>
                <a:hlinkClick r:id="rId3"/>
              </a:rPr>
              <a:t>3</a:t>
            </a:r>
            <a:r>
              <a:rPr sz="600" spc="-5" dirty="0">
                <a:latin typeface="Calibri"/>
                <a:cs typeface="Calibri"/>
                <a:hlinkClick r:id="rId3"/>
              </a:rPr>
              <a:t>.</a:t>
            </a:r>
            <a:r>
              <a:rPr lang="de-DE" sz="600" spc="-5" dirty="0">
                <a:latin typeface="Calibri"/>
                <a:cs typeface="Calibri"/>
                <a:hlinkClick r:id="rId3"/>
              </a:rPr>
              <a:t>11</a:t>
            </a:r>
            <a:r>
              <a:rPr sz="600" spc="-5" dirty="0">
                <a:latin typeface="Calibri"/>
                <a:cs typeface="Calibri"/>
                <a:hlinkClick r:id="rId3"/>
              </a:rPr>
              <a:t>.</a:t>
            </a:r>
            <a:r>
              <a:rPr lang="de-DE" sz="600" spc="-5" dirty="0">
                <a:latin typeface="Calibri"/>
                <a:cs typeface="Calibri"/>
                <a:hlinkClick r:id="rId3"/>
              </a:rPr>
              <a:t>23</a:t>
            </a:r>
            <a:r>
              <a:rPr lang="de-DE" sz="600" spc="-5" dirty="0">
                <a:latin typeface="Calibri"/>
                <a:cs typeface="Calibri"/>
              </a:rPr>
              <a:t> (aktualisiert Hans Glück)</a:t>
            </a:r>
            <a:r>
              <a:rPr sz="600" spc="-5" dirty="0">
                <a:latin typeface="Calibri"/>
                <a:cs typeface="Calibri"/>
              </a:rPr>
              <a:t>.</a:t>
            </a:r>
            <a:endParaRPr sz="6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184006" y="6537756"/>
            <a:ext cx="470534" cy="184785"/>
          </a:xfrm>
          <a:custGeom>
            <a:avLst/>
            <a:gdLst/>
            <a:ahLst/>
            <a:cxnLst/>
            <a:rect l="l" t="t" r="r" b="b"/>
            <a:pathLst>
              <a:path w="470534" h="184784">
                <a:moveTo>
                  <a:pt x="470471" y="0"/>
                </a:moveTo>
                <a:lnTo>
                  <a:pt x="0" y="0"/>
                </a:lnTo>
                <a:lnTo>
                  <a:pt x="0" y="184528"/>
                </a:lnTo>
                <a:lnTo>
                  <a:pt x="470471" y="184528"/>
                </a:lnTo>
                <a:lnTo>
                  <a:pt x="4704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3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85213" y="5835192"/>
            <a:ext cx="38303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 </a:t>
            </a:r>
            <a:r>
              <a:rPr sz="600" spc="-5" dirty="0">
                <a:latin typeface="Calibri"/>
                <a:cs typeface="Calibri"/>
              </a:rPr>
              <a:t>Layout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-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Christine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Rüth.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BY-SA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4.0,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Grafik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-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Klaus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Bittermann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via Stefan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Rahmstorf,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modified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Franz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Bauer.</a:t>
            </a:r>
            <a:endParaRPr sz="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600" b="1" spc="-5" dirty="0">
                <a:latin typeface="Calibri"/>
                <a:cs typeface="Calibri"/>
              </a:rPr>
              <a:t>SOURCE:</a:t>
            </a:r>
            <a:r>
              <a:rPr sz="600" b="1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https://scilogs.spektrum.de/klimalounge/palaeoklima-das-ganze-holozaen/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97253" y="175641"/>
            <a:ext cx="74047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Globale</a:t>
            </a:r>
            <a:r>
              <a:rPr spc="50" dirty="0"/>
              <a:t> </a:t>
            </a:r>
            <a:r>
              <a:rPr spc="-10" dirty="0"/>
              <a:t>Temperaturanomalien</a:t>
            </a:r>
            <a:r>
              <a:rPr spc="-145" dirty="0"/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der</a:t>
            </a:r>
            <a:r>
              <a:rPr sz="1800"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0" spc="-5" dirty="0">
                <a:solidFill>
                  <a:srgbClr val="000000"/>
                </a:solidFill>
                <a:latin typeface="Calibri"/>
                <a:cs typeface="Calibri"/>
              </a:rPr>
              <a:t>letzten</a:t>
            </a:r>
            <a:r>
              <a:rPr sz="1800" b="0" spc="2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pc="-10" dirty="0"/>
              <a:t>9.000</a:t>
            </a:r>
            <a:r>
              <a:rPr spc="65" dirty="0"/>
              <a:t> </a:t>
            </a:r>
            <a:r>
              <a:rPr spc="-10" dirty="0"/>
              <a:t>Jahre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7860" y="1045483"/>
            <a:ext cx="5984224" cy="4401393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8211261" y="6524040"/>
            <a:ext cx="463550" cy="205104"/>
          </a:xfrm>
          <a:custGeom>
            <a:avLst/>
            <a:gdLst/>
            <a:ahLst/>
            <a:cxnLst/>
            <a:rect l="l" t="t" r="r" b="b"/>
            <a:pathLst>
              <a:path w="463550" h="205104">
                <a:moveTo>
                  <a:pt x="463528" y="0"/>
                </a:moveTo>
                <a:lnTo>
                  <a:pt x="0" y="0"/>
                </a:lnTo>
                <a:lnTo>
                  <a:pt x="0" y="205101"/>
                </a:lnTo>
                <a:lnTo>
                  <a:pt x="463528" y="205101"/>
                </a:lnTo>
                <a:lnTo>
                  <a:pt x="4635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9220">
              <a:lnSpc>
                <a:spcPts val="1150"/>
              </a:lnSpc>
            </a:pPr>
            <a:fld id="{81D60167-4931-47E6-BA6A-407CBD079E47}" type="slidenum">
              <a:rPr dirty="0"/>
              <a:t>4</a:t>
            </a:fld>
            <a:r>
              <a:rPr spc="-35" dirty="0"/>
              <a:t> </a:t>
            </a:r>
            <a:r>
              <a:rPr dirty="0"/>
              <a:t>/</a:t>
            </a:r>
            <a:r>
              <a:rPr spc="-45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89482" y="5979058"/>
            <a:ext cx="696595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</a:t>
            </a:r>
            <a:r>
              <a:rPr sz="600" spc="-5" dirty="0">
                <a:latin typeface="Calibri"/>
                <a:cs typeface="Calibri"/>
              </a:rPr>
              <a:t> NASA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Public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Domain,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modified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Gregor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Hagedorn,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Franz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Bauer,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Hermann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Hofstetter;</a:t>
            </a:r>
            <a:r>
              <a:rPr sz="600" dirty="0">
                <a:latin typeface="Calibri"/>
                <a:cs typeface="Calibri"/>
              </a:rPr>
              <a:t> CC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SOURCE:</a:t>
            </a:r>
            <a:r>
              <a:rPr sz="600" b="1" spc="-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2017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US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Climate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Science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Special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Report, 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https://</a:t>
            </a:r>
            <a:r>
              <a:rPr sz="600" spc="-5" dirty="0">
                <a:latin typeface="Calibri"/>
                <a:cs typeface="Calibri"/>
                <a:hlinkClick r:id="rId2"/>
              </a:rPr>
              <a:t>www.esrl.noaa.gov/csd/assessments/climate/2017/keyfindings.html;</a:t>
            </a:r>
            <a:r>
              <a:rPr sz="600" spc="40" dirty="0">
                <a:latin typeface="Calibri"/>
                <a:cs typeface="Calibri"/>
                <a:hlinkClick r:id="rId2"/>
              </a:rPr>
              <a:t> </a:t>
            </a:r>
            <a:r>
              <a:rPr sz="600" b="1" spc="-5" dirty="0">
                <a:latin typeface="Calibri"/>
                <a:cs typeface="Calibri"/>
              </a:rPr>
              <a:t>INFO:</a:t>
            </a:r>
            <a:r>
              <a:rPr sz="600" b="1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Original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Text: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Figure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ES.2: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Global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annual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average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radiative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spc="-10" dirty="0">
                <a:latin typeface="Calibri"/>
                <a:cs typeface="Calibri"/>
              </a:rPr>
              <a:t>forcing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change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from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1750</a:t>
            </a:r>
            <a:r>
              <a:rPr sz="600" dirty="0">
                <a:latin typeface="Calibri"/>
                <a:cs typeface="Calibri"/>
              </a:rPr>
              <a:t> to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2011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due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to </a:t>
            </a:r>
            <a:r>
              <a:rPr sz="600" spc="-5" dirty="0">
                <a:latin typeface="Calibri"/>
                <a:cs typeface="Calibri"/>
              </a:rPr>
              <a:t>human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activities,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changes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total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solar 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irradiance,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volcanic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emissions.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Black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bars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indicate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the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uncertainty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each.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10" dirty="0">
                <a:latin typeface="Calibri"/>
                <a:cs typeface="Calibri"/>
              </a:rPr>
              <a:t>Forcing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due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to </a:t>
            </a:r>
            <a:r>
              <a:rPr sz="600" spc="-5" dirty="0">
                <a:latin typeface="Calibri"/>
                <a:cs typeface="Calibri"/>
              </a:rPr>
              <a:t>human activities,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contrast,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has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becoming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increasingly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positive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(warming)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since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about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1870,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has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grown </a:t>
            </a:r>
            <a:r>
              <a:rPr sz="600" dirty="0">
                <a:latin typeface="Calibri"/>
                <a:cs typeface="Calibri"/>
              </a:rPr>
              <a:t>at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an</a:t>
            </a:r>
            <a:r>
              <a:rPr sz="600" spc="-5" dirty="0">
                <a:latin typeface="Calibri"/>
                <a:cs typeface="Calibri"/>
              </a:rPr>
              <a:t> accelerated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rate 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since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about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1970.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There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are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also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natural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variations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 temperature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other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climate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variables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which operate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annual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to</a:t>
            </a:r>
            <a:r>
              <a:rPr sz="600" spc="-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decadal </a:t>
            </a:r>
            <a:r>
              <a:rPr sz="600" spc="-5" dirty="0">
                <a:latin typeface="Calibri"/>
                <a:cs typeface="Calibri"/>
              </a:rPr>
              <a:t>timescales.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This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natural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variability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contributes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very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little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to</a:t>
            </a:r>
            <a:r>
              <a:rPr sz="600" spc="-5" dirty="0">
                <a:latin typeface="Calibri"/>
                <a:cs typeface="Calibri"/>
              </a:rPr>
              <a:t> climate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trends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over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decades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 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longer.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10" dirty="0">
                <a:latin typeface="Calibri"/>
                <a:cs typeface="Calibri"/>
              </a:rPr>
              <a:t>Simplified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from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Figure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2.6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in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Chapter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2.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See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Chapter</a:t>
            </a:r>
            <a:r>
              <a:rPr sz="600" dirty="0">
                <a:latin typeface="Calibri"/>
                <a:cs typeface="Calibri"/>
              </a:rPr>
              <a:t> 2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for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more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details.[SlideID:1443]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75023" y="175641"/>
            <a:ext cx="49282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Beitrag</a:t>
            </a:r>
            <a:r>
              <a:rPr spc="30" dirty="0"/>
              <a:t> </a:t>
            </a:r>
            <a:r>
              <a:rPr spc="-5" dirty="0"/>
              <a:t>der</a:t>
            </a:r>
            <a:r>
              <a:rPr spc="15" dirty="0"/>
              <a:t> </a:t>
            </a:r>
            <a:r>
              <a:rPr spc="-5" dirty="0"/>
              <a:t>Natur</a:t>
            </a:r>
            <a:r>
              <a:rPr spc="30" dirty="0"/>
              <a:t> </a:t>
            </a:r>
            <a:r>
              <a:rPr spc="-10" dirty="0"/>
              <a:t>zur</a:t>
            </a:r>
            <a:r>
              <a:rPr dirty="0"/>
              <a:t> </a:t>
            </a:r>
            <a:r>
              <a:rPr spc="-5" dirty="0"/>
              <a:t>Erwärmung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44877" y="1229486"/>
            <a:ext cx="6480022" cy="372362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156708" y="3891534"/>
            <a:ext cx="119253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6035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Sonne </a:t>
            </a:r>
            <a:r>
              <a:rPr sz="20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(erhö</a:t>
            </a:r>
            <a:r>
              <a:rPr sz="2000" spc="10" dirty="0">
                <a:solidFill>
                  <a:srgbClr val="404040"/>
                </a:solidFill>
                <a:latin typeface="Calibri"/>
                <a:cs typeface="Calibri"/>
              </a:rPr>
              <a:t>h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sz="2000" spc="-15" dirty="0">
                <a:solidFill>
                  <a:srgbClr val="404040"/>
                </a:solidFill>
                <a:latin typeface="Calibri"/>
                <a:cs typeface="Calibri"/>
              </a:rPr>
              <a:t>d</a:t>
            </a: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49261" y="3916756"/>
            <a:ext cx="144843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404040"/>
                </a:solidFill>
                <a:latin typeface="Calibri"/>
                <a:cs typeface="Calibri"/>
              </a:rPr>
              <a:t>Vulkane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(abmindernd)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8630" y="1535683"/>
            <a:ext cx="1784350" cy="1189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404040"/>
                </a:solidFill>
                <a:latin typeface="Calibri"/>
                <a:cs typeface="Calibri"/>
              </a:rPr>
              <a:t>Erwärmung</a:t>
            </a:r>
            <a:endParaRPr sz="2000">
              <a:latin typeface="Calibri"/>
              <a:cs typeface="Calibri"/>
            </a:endParaRPr>
          </a:p>
          <a:p>
            <a:pPr marL="12065" marR="5080" indent="-1270" algn="ctr">
              <a:lnSpc>
                <a:spcPct val="100000"/>
              </a:lnSpc>
              <a:spcBef>
                <a:spcPts val="35"/>
              </a:spcBef>
            </a:pP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(Durchschnittliche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jährliche</a:t>
            </a:r>
            <a:r>
              <a:rPr sz="14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Änderung</a:t>
            </a:r>
            <a:r>
              <a:rPr sz="1400" spc="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des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Strahlungsantriebs*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1750–2011,</a:t>
            </a:r>
            <a:r>
              <a:rPr sz="1400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sz="14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Calibri"/>
                <a:cs typeface="Calibri"/>
              </a:rPr>
              <a:t>Watt/m²)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58795" y="3916756"/>
            <a:ext cx="110617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04040"/>
                </a:solidFill>
                <a:latin typeface="Calibri"/>
                <a:cs typeface="Calibri"/>
              </a:rPr>
              <a:t>Menschen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9353" y="5206110"/>
            <a:ext cx="7856855" cy="481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alibri"/>
                <a:cs typeface="Calibri"/>
              </a:rPr>
              <a:t>* </a:t>
            </a:r>
            <a:r>
              <a:rPr sz="1000" spc="-10" dirty="0">
                <a:latin typeface="Calibri"/>
                <a:cs typeface="Calibri"/>
              </a:rPr>
              <a:t>Der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Strahlungsantrieb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RF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(radiative Forcing)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ist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ein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Maß für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die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Veränderung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der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Energiebilanz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der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Erdatmosphäre durch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externe</a:t>
            </a:r>
            <a:r>
              <a:rPr sz="1000" spc="2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Faktoren 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(Sonneneinstrahlung,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CO</a:t>
            </a:r>
            <a:r>
              <a:rPr sz="975" baseline="-21367" dirty="0">
                <a:latin typeface="Calibri"/>
                <a:cs typeface="Calibri"/>
              </a:rPr>
              <a:t>2</a:t>
            </a:r>
            <a:r>
              <a:rPr sz="975" spc="142" baseline="-21367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etc).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Der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Begriff</a:t>
            </a:r>
            <a:r>
              <a:rPr sz="1000" spc="2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wurde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vom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IPCC3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(2001)</a:t>
            </a:r>
            <a:r>
              <a:rPr sz="1000" spc="4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eingeführt,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um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im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Rahmen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der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Klimastudien</a:t>
            </a:r>
            <a:r>
              <a:rPr sz="1000" spc="2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den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Einfluss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externer</a:t>
            </a:r>
            <a:r>
              <a:rPr sz="1000" spc="3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Faktoren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auf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die 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Strahlungsbilanz,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bzw.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das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Klimasystem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der</a:t>
            </a:r>
            <a:r>
              <a:rPr sz="100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Erde zu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beschreiben.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[Prof.</a:t>
            </a:r>
            <a:r>
              <a:rPr sz="1000" spc="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emer.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Max</a:t>
            </a:r>
            <a:r>
              <a:rPr sz="1000" spc="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Camenzid</a:t>
            </a:r>
            <a:r>
              <a:rPr sz="1000" spc="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2016]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477634" y="2059939"/>
            <a:ext cx="111125" cy="504190"/>
          </a:xfrm>
          <a:custGeom>
            <a:avLst/>
            <a:gdLst/>
            <a:ahLst/>
            <a:cxnLst/>
            <a:rect l="l" t="t" r="r" b="b"/>
            <a:pathLst>
              <a:path w="111125" h="504189">
                <a:moveTo>
                  <a:pt x="53593" y="0"/>
                </a:moveTo>
                <a:lnTo>
                  <a:pt x="53593" y="504063"/>
                </a:lnTo>
              </a:path>
              <a:path w="111125" h="504189">
                <a:moveTo>
                  <a:pt x="2539" y="0"/>
                </a:moveTo>
                <a:lnTo>
                  <a:pt x="110616" y="0"/>
                </a:lnTo>
              </a:path>
              <a:path w="111125" h="504189">
                <a:moveTo>
                  <a:pt x="0" y="504063"/>
                </a:moveTo>
                <a:lnTo>
                  <a:pt x="107949" y="504063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622160" y="2007234"/>
            <a:ext cx="13658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9545" marR="5080" indent="-1574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= </a:t>
            </a:r>
            <a:r>
              <a:rPr sz="1800" spc="-5" dirty="0">
                <a:solidFill>
                  <a:srgbClr val="404040"/>
                </a:solidFill>
                <a:latin typeface="Calibri"/>
                <a:cs typeface="Calibri"/>
              </a:rPr>
              <a:t>Bereich 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der </a:t>
            </a:r>
            <a:r>
              <a:rPr sz="1800" spc="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Un</a:t>
            </a:r>
            <a:r>
              <a:rPr sz="1800" spc="5" dirty="0">
                <a:solidFill>
                  <a:srgbClr val="404040"/>
                </a:solidFill>
                <a:latin typeface="Calibri"/>
                <a:cs typeface="Calibri"/>
              </a:rPr>
              <a:t>s</a:t>
            </a:r>
            <a:r>
              <a:rPr sz="1800" spc="-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1800" spc="-10" dirty="0">
                <a:solidFill>
                  <a:srgbClr val="404040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herh</a:t>
            </a:r>
            <a:r>
              <a:rPr sz="1800" spc="5" dirty="0">
                <a:solidFill>
                  <a:srgbClr val="404040"/>
                </a:solidFill>
                <a:latin typeface="Calibri"/>
                <a:cs typeface="Calibri"/>
              </a:rPr>
              <a:t>e</a:t>
            </a:r>
            <a:r>
              <a:rPr sz="1800" spc="-5" dirty="0">
                <a:solidFill>
                  <a:srgbClr val="404040"/>
                </a:solidFill>
                <a:latin typeface="Calibri"/>
                <a:cs typeface="Calibri"/>
              </a:rPr>
              <a:t>i</a:t>
            </a:r>
            <a:r>
              <a:rPr sz="1800" dirty="0">
                <a:solidFill>
                  <a:srgbClr val="404040"/>
                </a:solidFill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245462" y="6585157"/>
            <a:ext cx="504190" cy="191770"/>
          </a:xfrm>
          <a:custGeom>
            <a:avLst/>
            <a:gdLst/>
            <a:ahLst/>
            <a:cxnLst/>
            <a:rect l="l" t="t" r="r" b="b"/>
            <a:pathLst>
              <a:path w="504190" h="191770">
                <a:moveTo>
                  <a:pt x="504156" y="0"/>
                </a:moveTo>
                <a:lnTo>
                  <a:pt x="0" y="0"/>
                </a:lnTo>
                <a:lnTo>
                  <a:pt x="0" y="191470"/>
                </a:lnTo>
                <a:lnTo>
                  <a:pt x="504156" y="191470"/>
                </a:lnTo>
                <a:lnTo>
                  <a:pt x="5041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6</a:t>
            </a:r>
            <a:r>
              <a:rPr spc="-35" dirty="0"/>
              <a:t> </a:t>
            </a:r>
            <a:r>
              <a:rPr dirty="0"/>
              <a:t>/</a:t>
            </a:r>
            <a:r>
              <a:rPr spc="-40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0856" y="6422542"/>
            <a:ext cx="71780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SOURCE:</a:t>
            </a:r>
            <a:r>
              <a:rPr sz="600" b="1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https://insideclimatenews.org/sites/default/files/documents/1982%20Exxon%20Primer%20on%20CO2%20Greenhouse%20Effect.pdf.</a:t>
            </a:r>
            <a:r>
              <a:rPr sz="600" spc="9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2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Exxon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Research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Engineering</a:t>
            </a:r>
            <a:r>
              <a:rPr sz="600" spc="4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Company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1982,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used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under</a:t>
            </a:r>
            <a:r>
              <a:rPr sz="600" spc="4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citation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rights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357" y="175641"/>
            <a:ext cx="82759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1982:</a:t>
            </a:r>
            <a:r>
              <a:rPr spc="40" dirty="0"/>
              <a:t> </a:t>
            </a:r>
            <a:r>
              <a:rPr spc="-5" dirty="0"/>
              <a:t>Abschätzung</a:t>
            </a:r>
            <a:r>
              <a:rPr spc="10" dirty="0"/>
              <a:t> </a:t>
            </a:r>
            <a:r>
              <a:rPr spc="-10" dirty="0"/>
              <a:t>von</a:t>
            </a:r>
            <a:r>
              <a:rPr spc="15" dirty="0"/>
              <a:t> </a:t>
            </a:r>
            <a:r>
              <a:rPr spc="-5" dirty="0"/>
              <a:t>EXXON</a:t>
            </a:r>
            <a:r>
              <a:rPr spc="10" dirty="0"/>
              <a:t> </a:t>
            </a:r>
            <a:r>
              <a:rPr spc="-10" dirty="0"/>
              <a:t>zur</a:t>
            </a:r>
            <a:r>
              <a:rPr spc="10" dirty="0"/>
              <a:t> </a:t>
            </a:r>
            <a:r>
              <a:rPr spc="-5" dirty="0"/>
              <a:t>Entwicklung</a:t>
            </a:r>
            <a:r>
              <a:rPr spc="25" dirty="0"/>
              <a:t> </a:t>
            </a:r>
            <a:r>
              <a:rPr spc="-5" dirty="0"/>
              <a:t>bis</a:t>
            </a:r>
            <a:r>
              <a:rPr spc="10" dirty="0"/>
              <a:t> </a:t>
            </a:r>
            <a:r>
              <a:rPr spc="-5" dirty="0"/>
              <a:t>2100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89608" y="764679"/>
            <a:ext cx="4686679" cy="5570728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8272462" y="6558188"/>
            <a:ext cx="457200" cy="177800"/>
          </a:xfrm>
          <a:custGeom>
            <a:avLst/>
            <a:gdLst/>
            <a:ahLst/>
            <a:cxnLst/>
            <a:rect l="l" t="t" r="r" b="b"/>
            <a:pathLst>
              <a:path w="457200" h="177800">
                <a:moveTo>
                  <a:pt x="456843" y="0"/>
                </a:moveTo>
                <a:lnTo>
                  <a:pt x="0" y="0"/>
                </a:lnTo>
                <a:lnTo>
                  <a:pt x="0" y="177587"/>
                </a:lnTo>
                <a:lnTo>
                  <a:pt x="456843" y="177587"/>
                </a:lnTo>
                <a:lnTo>
                  <a:pt x="4568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7</a:t>
            </a:r>
            <a:r>
              <a:rPr spc="-35" dirty="0"/>
              <a:t> </a:t>
            </a:r>
            <a:r>
              <a:rPr dirty="0"/>
              <a:t>/</a:t>
            </a:r>
            <a:r>
              <a:rPr spc="-40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3885" y="175641"/>
            <a:ext cx="56711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</a:t>
            </a:r>
            <a:r>
              <a:rPr sz="2775" spc="-7" baseline="-21021" dirty="0"/>
              <a:t>2</a:t>
            </a:r>
            <a:r>
              <a:rPr sz="2800" spc="-5" dirty="0"/>
              <a:t>-Minderungspfade:</a:t>
            </a:r>
            <a:r>
              <a:rPr sz="2800" dirty="0"/>
              <a:t> </a:t>
            </a:r>
            <a:r>
              <a:rPr sz="2800" spc="-5" dirty="0"/>
              <a:t>Konsequenzen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3227577" y="1327759"/>
            <a:ext cx="1828164" cy="10318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95"/>
              </a:spcBef>
            </a:pP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Jährliche</a:t>
            </a:r>
            <a:r>
              <a:rPr sz="2000" b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006FC0"/>
                </a:solidFill>
                <a:latin typeface="Calibri"/>
                <a:cs typeface="Calibri"/>
              </a:rPr>
              <a:t>Globale </a:t>
            </a:r>
            <a:r>
              <a:rPr sz="2000" b="1" spc="-434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Treibhausgas- </a:t>
            </a:r>
            <a:r>
              <a:rPr sz="2000" b="1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6FC0"/>
                </a:solidFill>
                <a:latin typeface="Calibri"/>
                <a:cs typeface="Calibri"/>
              </a:rPr>
              <a:t>Emissionen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92822" y="1014349"/>
            <a:ext cx="7065009" cy="4739640"/>
            <a:chOff x="992822" y="1014349"/>
            <a:chExt cx="7065009" cy="473964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84375" y="1014349"/>
              <a:ext cx="6034151" cy="46497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98537" y="5664098"/>
              <a:ext cx="7053580" cy="84455"/>
            </a:xfrm>
            <a:custGeom>
              <a:avLst/>
              <a:gdLst/>
              <a:ahLst/>
              <a:cxnLst/>
              <a:rect l="l" t="t" r="r" b="b"/>
              <a:pathLst>
                <a:path w="7053580" h="84454">
                  <a:moveTo>
                    <a:pt x="0" y="0"/>
                  </a:moveTo>
                  <a:lnTo>
                    <a:pt x="7053262" y="0"/>
                  </a:lnTo>
                </a:path>
                <a:path w="7053580" h="84454">
                  <a:moveTo>
                    <a:pt x="0" y="0"/>
                  </a:moveTo>
                  <a:lnTo>
                    <a:pt x="0" y="84137"/>
                  </a:lnTo>
                </a:path>
                <a:path w="7053580" h="84454">
                  <a:moveTo>
                    <a:pt x="634936" y="0"/>
                  </a:moveTo>
                  <a:lnTo>
                    <a:pt x="634936" y="84137"/>
                  </a:lnTo>
                </a:path>
                <a:path w="7053580" h="84454">
                  <a:moveTo>
                    <a:pt x="1269936" y="0"/>
                  </a:moveTo>
                  <a:lnTo>
                    <a:pt x="1269936" y="84137"/>
                  </a:lnTo>
                </a:path>
                <a:path w="7053580" h="84454">
                  <a:moveTo>
                    <a:pt x="1905190" y="0"/>
                  </a:moveTo>
                  <a:lnTo>
                    <a:pt x="1905190" y="84137"/>
                  </a:lnTo>
                </a:path>
                <a:path w="7053580" h="84454">
                  <a:moveTo>
                    <a:pt x="2540063" y="0"/>
                  </a:moveTo>
                  <a:lnTo>
                    <a:pt x="2540063" y="84137"/>
                  </a:lnTo>
                </a:path>
                <a:path w="7053580" h="84454">
                  <a:moveTo>
                    <a:pt x="3175063" y="0"/>
                  </a:moveTo>
                  <a:lnTo>
                    <a:pt x="3175063" y="84137"/>
                  </a:lnTo>
                </a:path>
                <a:path w="7053580" h="84454">
                  <a:moveTo>
                    <a:pt x="3811587" y="0"/>
                  </a:moveTo>
                  <a:lnTo>
                    <a:pt x="3811587" y="84137"/>
                  </a:lnTo>
                </a:path>
                <a:path w="7053580" h="84454">
                  <a:moveTo>
                    <a:pt x="4446460" y="0"/>
                  </a:moveTo>
                  <a:lnTo>
                    <a:pt x="4446460" y="84137"/>
                  </a:lnTo>
                </a:path>
                <a:path w="7053580" h="84454">
                  <a:moveTo>
                    <a:pt x="5081460" y="0"/>
                  </a:moveTo>
                  <a:lnTo>
                    <a:pt x="5081460" y="84137"/>
                  </a:lnTo>
                </a:path>
                <a:path w="7053580" h="84454">
                  <a:moveTo>
                    <a:pt x="5716714" y="0"/>
                  </a:moveTo>
                  <a:lnTo>
                    <a:pt x="5716714" y="84137"/>
                  </a:lnTo>
                </a:path>
                <a:path w="7053580" h="84454">
                  <a:moveTo>
                    <a:pt x="6351587" y="0"/>
                  </a:moveTo>
                  <a:lnTo>
                    <a:pt x="6351587" y="84137"/>
                  </a:lnTo>
                </a:path>
                <a:path w="7053580" h="84454">
                  <a:moveTo>
                    <a:pt x="6986587" y="0"/>
                  </a:moveTo>
                  <a:lnTo>
                    <a:pt x="6986587" y="84137"/>
                  </a:lnTo>
                </a:path>
              </a:pathLst>
            </a:custGeom>
            <a:ln w="1111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81200" y="4024249"/>
              <a:ext cx="6040755" cy="1092200"/>
            </a:xfrm>
            <a:custGeom>
              <a:avLst/>
              <a:gdLst/>
              <a:ahLst/>
              <a:cxnLst/>
              <a:rect l="l" t="t" r="r" b="b"/>
              <a:pathLst>
                <a:path w="6040755" h="1092200">
                  <a:moveTo>
                    <a:pt x="0" y="139700"/>
                  </a:moveTo>
                  <a:lnTo>
                    <a:pt x="68199" y="117475"/>
                  </a:lnTo>
                  <a:lnTo>
                    <a:pt x="128650" y="66675"/>
                  </a:lnTo>
                  <a:lnTo>
                    <a:pt x="195199" y="66675"/>
                  </a:lnTo>
                  <a:lnTo>
                    <a:pt x="257301" y="84074"/>
                  </a:lnTo>
                  <a:lnTo>
                    <a:pt x="317373" y="44450"/>
                  </a:lnTo>
                  <a:lnTo>
                    <a:pt x="385699" y="22225"/>
                  </a:lnTo>
                  <a:lnTo>
                    <a:pt x="446024" y="17399"/>
                  </a:lnTo>
                  <a:lnTo>
                    <a:pt x="512825" y="6350"/>
                  </a:lnTo>
                  <a:lnTo>
                    <a:pt x="574675" y="0"/>
                  </a:lnTo>
                  <a:lnTo>
                    <a:pt x="636524" y="55499"/>
                  </a:lnTo>
                  <a:lnTo>
                    <a:pt x="703326" y="66675"/>
                  </a:lnTo>
                  <a:lnTo>
                    <a:pt x="763777" y="73025"/>
                  </a:lnTo>
                  <a:lnTo>
                    <a:pt x="830326" y="84074"/>
                  </a:lnTo>
                  <a:lnTo>
                    <a:pt x="892048" y="88900"/>
                  </a:lnTo>
                  <a:lnTo>
                    <a:pt x="954151" y="95250"/>
                  </a:lnTo>
                  <a:lnTo>
                    <a:pt x="1020699" y="111125"/>
                  </a:lnTo>
                  <a:lnTo>
                    <a:pt x="1081151" y="128524"/>
                  </a:lnTo>
                  <a:lnTo>
                    <a:pt x="1147699" y="144399"/>
                  </a:lnTo>
                  <a:lnTo>
                    <a:pt x="1209802" y="161925"/>
                  </a:lnTo>
                  <a:lnTo>
                    <a:pt x="1271524" y="177800"/>
                  </a:lnTo>
                  <a:lnTo>
                    <a:pt x="1338072" y="195199"/>
                  </a:lnTo>
                  <a:lnTo>
                    <a:pt x="1398524" y="211074"/>
                  </a:lnTo>
                  <a:lnTo>
                    <a:pt x="1465326" y="228600"/>
                  </a:lnTo>
                  <a:lnTo>
                    <a:pt x="1527175" y="244475"/>
                  </a:lnTo>
                  <a:lnTo>
                    <a:pt x="1589024" y="266700"/>
                  </a:lnTo>
                  <a:lnTo>
                    <a:pt x="1655826" y="284099"/>
                  </a:lnTo>
                  <a:lnTo>
                    <a:pt x="1716151" y="299974"/>
                  </a:lnTo>
                  <a:lnTo>
                    <a:pt x="1782826" y="317500"/>
                  </a:lnTo>
                  <a:lnTo>
                    <a:pt x="1844548" y="334899"/>
                  </a:lnTo>
                  <a:lnTo>
                    <a:pt x="1911350" y="350774"/>
                  </a:lnTo>
                  <a:lnTo>
                    <a:pt x="1973199" y="372999"/>
                  </a:lnTo>
                  <a:lnTo>
                    <a:pt x="2033651" y="390525"/>
                  </a:lnTo>
                  <a:lnTo>
                    <a:pt x="2101850" y="406400"/>
                  </a:lnTo>
                  <a:lnTo>
                    <a:pt x="2162302" y="423799"/>
                  </a:lnTo>
                  <a:lnTo>
                    <a:pt x="2228850" y="439674"/>
                  </a:lnTo>
                  <a:lnTo>
                    <a:pt x="2290953" y="461899"/>
                  </a:lnTo>
                  <a:lnTo>
                    <a:pt x="2351024" y="479425"/>
                  </a:lnTo>
                  <a:lnTo>
                    <a:pt x="2419223" y="495300"/>
                  </a:lnTo>
                  <a:lnTo>
                    <a:pt x="2479675" y="512699"/>
                  </a:lnTo>
                  <a:lnTo>
                    <a:pt x="2546223" y="528574"/>
                  </a:lnTo>
                  <a:lnTo>
                    <a:pt x="2608326" y="546100"/>
                  </a:lnTo>
                  <a:lnTo>
                    <a:pt x="2670048" y="561975"/>
                  </a:lnTo>
                  <a:lnTo>
                    <a:pt x="2736977" y="579374"/>
                  </a:lnTo>
                  <a:lnTo>
                    <a:pt x="2797048" y="595249"/>
                  </a:lnTo>
                  <a:lnTo>
                    <a:pt x="2863850" y="617474"/>
                  </a:lnTo>
                  <a:lnTo>
                    <a:pt x="2925699" y="628650"/>
                  </a:lnTo>
                  <a:lnTo>
                    <a:pt x="2987802" y="646049"/>
                  </a:lnTo>
                  <a:lnTo>
                    <a:pt x="3054350" y="661924"/>
                  </a:lnTo>
                  <a:lnTo>
                    <a:pt x="3114802" y="674624"/>
                  </a:lnTo>
                  <a:lnTo>
                    <a:pt x="3181350" y="690499"/>
                  </a:lnTo>
                  <a:lnTo>
                    <a:pt x="3243326" y="708025"/>
                  </a:lnTo>
                  <a:lnTo>
                    <a:pt x="3305175" y="719074"/>
                  </a:lnTo>
                  <a:lnTo>
                    <a:pt x="3371723" y="734949"/>
                  </a:lnTo>
                  <a:lnTo>
                    <a:pt x="3432175" y="752475"/>
                  </a:lnTo>
                  <a:lnTo>
                    <a:pt x="3498977" y="768350"/>
                  </a:lnTo>
                  <a:lnTo>
                    <a:pt x="3622548" y="790575"/>
                  </a:lnTo>
                  <a:lnTo>
                    <a:pt x="3689477" y="801624"/>
                  </a:lnTo>
                  <a:lnTo>
                    <a:pt x="3749548" y="812800"/>
                  </a:lnTo>
                  <a:lnTo>
                    <a:pt x="3816350" y="823849"/>
                  </a:lnTo>
                  <a:lnTo>
                    <a:pt x="3878199" y="835025"/>
                  </a:lnTo>
                  <a:lnTo>
                    <a:pt x="3940302" y="852424"/>
                  </a:lnTo>
                  <a:lnTo>
                    <a:pt x="4006850" y="863600"/>
                  </a:lnTo>
                  <a:lnTo>
                    <a:pt x="4067175" y="874649"/>
                  </a:lnTo>
                  <a:lnTo>
                    <a:pt x="4135501" y="885825"/>
                  </a:lnTo>
                  <a:lnTo>
                    <a:pt x="4195826" y="896874"/>
                  </a:lnTo>
                  <a:lnTo>
                    <a:pt x="4257675" y="908050"/>
                  </a:lnTo>
                  <a:lnTo>
                    <a:pt x="4324223" y="912749"/>
                  </a:lnTo>
                  <a:lnTo>
                    <a:pt x="4384675" y="923925"/>
                  </a:lnTo>
                  <a:lnTo>
                    <a:pt x="4452874" y="934974"/>
                  </a:lnTo>
                  <a:lnTo>
                    <a:pt x="4513326" y="946150"/>
                  </a:lnTo>
                  <a:lnTo>
                    <a:pt x="4575048" y="957199"/>
                  </a:lnTo>
                  <a:lnTo>
                    <a:pt x="4641850" y="963549"/>
                  </a:lnTo>
                  <a:lnTo>
                    <a:pt x="4703699" y="974725"/>
                  </a:lnTo>
                  <a:lnTo>
                    <a:pt x="4770501" y="985774"/>
                  </a:lnTo>
                  <a:lnTo>
                    <a:pt x="4830699" y="990600"/>
                  </a:lnTo>
                  <a:lnTo>
                    <a:pt x="4892802" y="996950"/>
                  </a:lnTo>
                  <a:lnTo>
                    <a:pt x="4959350" y="1007999"/>
                  </a:lnTo>
                  <a:lnTo>
                    <a:pt x="5021453" y="1014349"/>
                  </a:lnTo>
                  <a:lnTo>
                    <a:pt x="5088001" y="1019175"/>
                  </a:lnTo>
                  <a:lnTo>
                    <a:pt x="5148326" y="1025525"/>
                  </a:lnTo>
                  <a:lnTo>
                    <a:pt x="5210175" y="1030224"/>
                  </a:lnTo>
                  <a:lnTo>
                    <a:pt x="5276723" y="1041400"/>
                  </a:lnTo>
                  <a:lnTo>
                    <a:pt x="5338826" y="1047750"/>
                  </a:lnTo>
                  <a:lnTo>
                    <a:pt x="5405374" y="1052449"/>
                  </a:lnTo>
                  <a:lnTo>
                    <a:pt x="5465699" y="1058799"/>
                  </a:lnTo>
                  <a:lnTo>
                    <a:pt x="5527548" y="1058799"/>
                  </a:lnTo>
                  <a:lnTo>
                    <a:pt x="5594350" y="1063625"/>
                  </a:lnTo>
                  <a:lnTo>
                    <a:pt x="5656199" y="1069975"/>
                  </a:lnTo>
                  <a:lnTo>
                    <a:pt x="5723001" y="1074674"/>
                  </a:lnTo>
                  <a:lnTo>
                    <a:pt x="5783199" y="1074674"/>
                  </a:lnTo>
                  <a:lnTo>
                    <a:pt x="5845302" y="1081024"/>
                  </a:lnTo>
                  <a:lnTo>
                    <a:pt x="5911850" y="1085850"/>
                  </a:lnTo>
                  <a:lnTo>
                    <a:pt x="5973826" y="1092200"/>
                  </a:lnTo>
                  <a:lnTo>
                    <a:pt x="6040501" y="1092200"/>
                  </a:lnTo>
                </a:path>
              </a:pathLst>
            </a:custGeom>
            <a:ln w="5080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981200" y="4068699"/>
              <a:ext cx="6040755" cy="1252855"/>
            </a:xfrm>
            <a:custGeom>
              <a:avLst/>
              <a:gdLst/>
              <a:ahLst/>
              <a:cxnLst/>
              <a:rect l="l" t="t" r="r" b="b"/>
              <a:pathLst>
                <a:path w="6040755" h="1252854">
                  <a:moveTo>
                    <a:pt x="0" y="95250"/>
                  </a:moveTo>
                  <a:lnTo>
                    <a:pt x="68199" y="73025"/>
                  </a:lnTo>
                  <a:lnTo>
                    <a:pt x="128650" y="22225"/>
                  </a:lnTo>
                  <a:lnTo>
                    <a:pt x="195199" y="22225"/>
                  </a:lnTo>
                  <a:lnTo>
                    <a:pt x="257301" y="39624"/>
                  </a:lnTo>
                  <a:lnTo>
                    <a:pt x="317373" y="0"/>
                  </a:lnTo>
                  <a:lnTo>
                    <a:pt x="385699" y="6350"/>
                  </a:lnTo>
                  <a:lnTo>
                    <a:pt x="446024" y="22225"/>
                  </a:lnTo>
                  <a:lnTo>
                    <a:pt x="512825" y="39624"/>
                  </a:lnTo>
                  <a:lnTo>
                    <a:pt x="574675" y="61849"/>
                  </a:lnTo>
                  <a:lnTo>
                    <a:pt x="636524" y="77724"/>
                  </a:lnTo>
                  <a:lnTo>
                    <a:pt x="703326" y="95250"/>
                  </a:lnTo>
                  <a:lnTo>
                    <a:pt x="763777" y="111125"/>
                  </a:lnTo>
                  <a:lnTo>
                    <a:pt x="830326" y="128524"/>
                  </a:lnTo>
                  <a:lnTo>
                    <a:pt x="892048" y="144399"/>
                  </a:lnTo>
                  <a:lnTo>
                    <a:pt x="954151" y="166624"/>
                  </a:lnTo>
                  <a:lnTo>
                    <a:pt x="1020699" y="184150"/>
                  </a:lnTo>
                  <a:lnTo>
                    <a:pt x="1081151" y="206375"/>
                  </a:lnTo>
                  <a:lnTo>
                    <a:pt x="1147699" y="228600"/>
                  </a:lnTo>
                  <a:lnTo>
                    <a:pt x="1271524" y="273050"/>
                  </a:lnTo>
                  <a:lnTo>
                    <a:pt x="1338072" y="295275"/>
                  </a:lnTo>
                  <a:lnTo>
                    <a:pt x="1398524" y="317500"/>
                  </a:lnTo>
                  <a:lnTo>
                    <a:pt x="1465326" y="339725"/>
                  </a:lnTo>
                  <a:lnTo>
                    <a:pt x="1589024" y="384175"/>
                  </a:lnTo>
                  <a:lnTo>
                    <a:pt x="1655826" y="406400"/>
                  </a:lnTo>
                  <a:lnTo>
                    <a:pt x="1716151" y="423799"/>
                  </a:lnTo>
                  <a:lnTo>
                    <a:pt x="1782826" y="446024"/>
                  </a:lnTo>
                  <a:lnTo>
                    <a:pt x="1844548" y="468249"/>
                  </a:lnTo>
                  <a:lnTo>
                    <a:pt x="1911350" y="490474"/>
                  </a:lnTo>
                  <a:lnTo>
                    <a:pt x="1973199" y="512699"/>
                  </a:lnTo>
                  <a:lnTo>
                    <a:pt x="2033651" y="528574"/>
                  </a:lnTo>
                  <a:lnTo>
                    <a:pt x="2101850" y="550799"/>
                  </a:lnTo>
                  <a:lnTo>
                    <a:pt x="2162302" y="573024"/>
                  </a:lnTo>
                  <a:lnTo>
                    <a:pt x="2228850" y="595249"/>
                  </a:lnTo>
                  <a:lnTo>
                    <a:pt x="2290953" y="612775"/>
                  </a:lnTo>
                  <a:lnTo>
                    <a:pt x="2351024" y="635000"/>
                  </a:lnTo>
                  <a:lnTo>
                    <a:pt x="2419223" y="657225"/>
                  </a:lnTo>
                  <a:lnTo>
                    <a:pt x="2479675" y="674624"/>
                  </a:lnTo>
                  <a:lnTo>
                    <a:pt x="2546223" y="696849"/>
                  </a:lnTo>
                  <a:lnTo>
                    <a:pt x="2608326" y="719074"/>
                  </a:lnTo>
                  <a:lnTo>
                    <a:pt x="2670048" y="734949"/>
                  </a:lnTo>
                  <a:lnTo>
                    <a:pt x="2736977" y="757174"/>
                  </a:lnTo>
                  <a:lnTo>
                    <a:pt x="2797048" y="779399"/>
                  </a:lnTo>
                  <a:lnTo>
                    <a:pt x="2863850" y="796925"/>
                  </a:lnTo>
                  <a:lnTo>
                    <a:pt x="2925699" y="812800"/>
                  </a:lnTo>
                  <a:lnTo>
                    <a:pt x="2987802" y="830199"/>
                  </a:lnTo>
                  <a:lnTo>
                    <a:pt x="3054350" y="841375"/>
                  </a:lnTo>
                  <a:lnTo>
                    <a:pt x="3114802" y="857250"/>
                  </a:lnTo>
                  <a:lnTo>
                    <a:pt x="3181350" y="874649"/>
                  </a:lnTo>
                  <a:lnTo>
                    <a:pt x="3243326" y="885825"/>
                  </a:lnTo>
                  <a:lnTo>
                    <a:pt x="3305175" y="901700"/>
                  </a:lnTo>
                  <a:lnTo>
                    <a:pt x="3371723" y="919099"/>
                  </a:lnTo>
                  <a:lnTo>
                    <a:pt x="3432175" y="930275"/>
                  </a:lnTo>
                  <a:lnTo>
                    <a:pt x="3498977" y="946150"/>
                  </a:lnTo>
                  <a:lnTo>
                    <a:pt x="3560826" y="958850"/>
                  </a:lnTo>
                  <a:lnTo>
                    <a:pt x="3622548" y="969899"/>
                  </a:lnTo>
                  <a:lnTo>
                    <a:pt x="3689477" y="981075"/>
                  </a:lnTo>
                  <a:lnTo>
                    <a:pt x="3749548" y="992124"/>
                  </a:lnTo>
                  <a:lnTo>
                    <a:pt x="3816350" y="1003300"/>
                  </a:lnTo>
                  <a:lnTo>
                    <a:pt x="3940302" y="1025525"/>
                  </a:lnTo>
                  <a:lnTo>
                    <a:pt x="4006850" y="1030224"/>
                  </a:lnTo>
                  <a:lnTo>
                    <a:pt x="4067175" y="1041400"/>
                  </a:lnTo>
                  <a:lnTo>
                    <a:pt x="4135501" y="1052449"/>
                  </a:lnTo>
                  <a:lnTo>
                    <a:pt x="4195826" y="1063625"/>
                  </a:lnTo>
                  <a:lnTo>
                    <a:pt x="4257675" y="1069975"/>
                  </a:lnTo>
                  <a:lnTo>
                    <a:pt x="4324223" y="1081024"/>
                  </a:lnTo>
                  <a:lnTo>
                    <a:pt x="4384675" y="1085723"/>
                  </a:lnTo>
                  <a:lnTo>
                    <a:pt x="4452874" y="1092200"/>
                  </a:lnTo>
                  <a:lnTo>
                    <a:pt x="4513326" y="1103249"/>
                  </a:lnTo>
                  <a:lnTo>
                    <a:pt x="4575048" y="1108075"/>
                  </a:lnTo>
                  <a:lnTo>
                    <a:pt x="4641850" y="1119124"/>
                  </a:lnTo>
                  <a:lnTo>
                    <a:pt x="4703699" y="1125474"/>
                  </a:lnTo>
                  <a:lnTo>
                    <a:pt x="4770501" y="1136650"/>
                  </a:lnTo>
                  <a:lnTo>
                    <a:pt x="4830699" y="1141349"/>
                  </a:lnTo>
                  <a:lnTo>
                    <a:pt x="4892802" y="1147699"/>
                  </a:lnTo>
                  <a:lnTo>
                    <a:pt x="4959350" y="1152525"/>
                  </a:lnTo>
                  <a:lnTo>
                    <a:pt x="5021453" y="1163574"/>
                  </a:lnTo>
                  <a:lnTo>
                    <a:pt x="5088001" y="1169923"/>
                  </a:lnTo>
                  <a:lnTo>
                    <a:pt x="5148326" y="1174750"/>
                  </a:lnTo>
                  <a:lnTo>
                    <a:pt x="5210175" y="1181100"/>
                  </a:lnTo>
                  <a:lnTo>
                    <a:pt x="5276723" y="1192148"/>
                  </a:lnTo>
                  <a:lnTo>
                    <a:pt x="5338826" y="1196975"/>
                  </a:lnTo>
                  <a:lnTo>
                    <a:pt x="5405374" y="1203325"/>
                  </a:lnTo>
                  <a:lnTo>
                    <a:pt x="5465699" y="1208023"/>
                  </a:lnTo>
                  <a:lnTo>
                    <a:pt x="5527548" y="1214373"/>
                  </a:lnTo>
                  <a:lnTo>
                    <a:pt x="5594350" y="1219200"/>
                  </a:lnTo>
                  <a:lnTo>
                    <a:pt x="5656199" y="1225550"/>
                  </a:lnTo>
                  <a:lnTo>
                    <a:pt x="5723001" y="1225550"/>
                  </a:lnTo>
                  <a:lnTo>
                    <a:pt x="5783199" y="1230248"/>
                  </a:lnTo>
                  <a:lnTo>
                    <a:pt x="5845302" y="1236598"/>
                  </a:lnTo>
                  <a:lnTo>
                    <a:pt x="5911850" y="1241425"/>
                  </a:lnTo>
                  <a:lnTo>
                    <a:pt x="5973826" y="1247775"/>
                  </a:lnTo>
                  <a:lnTo>
                    <a:pt x="6040501" y="1252473"/>
                  </a:lnTo>
                </a:path>
              </a:pathLst>
            </a:custGeom>
            <a:ln w="50800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8700" y="3990847"/>
              <a:ext cx="1716405" cy="368300"/>
            </a:xfrm>
            <a:custGeom>
              <a:avLst/>
              <a:gdLst/>
              <a:ahLst/>
              <a:cxnLst/>
              <a:rect l="l" t="t" r="r" b="b"/>
              <a:pathLst>
                <a:path w="1716405" h="368300">
                  <a:moveTo>
                    <a:pt x="0" y="355600"/>
                  </a:moveTo>
                  <a:lnTo>
                    <a:pt x="66662" y="350900"/>
                  </a:lnTo>
                  <a:lnTo>
                    <a:pt x="128625" y="368300"/>
                  </a:lnTo>
                  <a:lnTo>
                    <a:pt x="195287" y="361950"/>
                  </a:lnTo>
                  <a:lnTo>
                    <a:pt x="257175" y="355600"/>
                  </a:lnTo>
                  <a:lnTo>
                    <a:pt x="317500" y="339725"/>
                  </a:lnTo>
                  <a:lnTo>
                    <a:pt x="384175" y="322325"/>
                  </a:lnTo>
                  <a:lnTo>
                    <a:pt x="446150" y="317500"/>
                  </a:lnTo>
                  <a:lnTo>
                    <a:pt x="512699" y="311150"/>
                  </a:lnTo>
                  <a:lnTo>
                    <a:pt x="574675" y="306450"/>
                  </a:lnTo>
                  <a:lnTo>
                    <a:pt x="635000" y="277875"/>
                  </a:lnTo>
                  <a:lnTo>
                    <a:pt x="701675" y="266700"/>
                  </a:lnTo>
                  <a:lnTo>
                    <a:pt x="763524" y="255650"/>
                  </a:lnTo>
                  <a:lnTo>
                    <a:pt x="830199" y="222250"/>
                  </a:lnTo>
                  <a:lnTo>
                    <a:pt x="892175" y="188975"/>
                  </a:lnTo>
                  <a:lnTo>
                    <a:pt x="952500" y="166750"/>
                  </a:lnTo>
                  <a:lnTo>
                    <a:pt x="1020699" y="139700"/>
                  </a:lnTo>
                  <a:lnTo>
                    <a:pt x="1081024" y="106425"/>
                  </a:lnTo>
                  <a:lnTo>
                    <a:pt x="1147826" y="106425"/>
                  </a:lnTo>
                  <a:lnTo>
                    <a:pt x="1209675" y="117475"/>
                  </a:lnTo>
                  <a:lnTo>
                    <a:pt x="1270000" y="77850"/>
                  </a:lnTo>
                  <a:lnTo>
                    <a:pt x="1338199" y="55625"/>
                  </a:lnTo>
                  <a:lnTo>
                    <a:pt x="1398651" y="50800"/>
                  </a:lnTo>
                  <a:lnTo>
                    <a:pt x="1465326" y="39750"/>
                  </a:lnTo>
                  <a:lnTo>
                    <a:pt x="1589024" y="27050"/>
                  </a:lnTo>
                  <a:lnTo>
                    <a:pt x="1655826" y="27050"/>
                  </a:lnTo>
                  <a:lnTo>
                    <a:pt x="1716151" y="0"/>
                  </a:lnTo>
                </a:path>
              </a:pathLst>
            </a:custGeom>
            <a:ln w="5080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28700" y="5186299"/>
              <a:ext cx="6993255" cy="0"/>
            </a:xfrm>
            <a:custGeom>
              <a:avLst/>
              <a:gdLst/>
              <a:ahLst/>
              <a:cxnLst/>
              <a:rect l="l" t="t" r="r" b="b"/>
              <a:pathLst>
                <a:path w="6993255">
                  <a:moveTo>
                    <a:pt x="0" y="0"/>
                  </a:moveTo>
                  <a:lnTo>
                    <a:pt x="6993001" y="0"/>
                  </a:lnTo>
                </a:path>
              </a:pathLst>
            </a:custGeom>
            <a:ln w="2857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898260" y="2102611"/>
            <a:ext cx="2034539" cy="542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" algn="ctr">
              <a:lnSpc>
                <a:spcPts val="1914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Weiter</a:t>
            </a:r>
            <a:r>
              <a:rPr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so!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2155"/>
              </a:lnSpc>
            </a:pP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„Business</a:t>
            </a: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6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Usual</a:t>
            </a:r>
            <a:r>
              <a:rPr sz="1800" b="1" spc="-5" dirty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877692" y="1419225"/>
            <a:ext cx="4944745" cy="4243705"/>
            <a:chOff x="2877692" y="1419225"/>
            <a:chExt cx="4944745" cy="4243705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56172" y="3443223"/>
              <a:ext cx="1866010" cy="339089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877692" y="1419225"/>
              <a:ext cx="76200" cy="4243705"/>
            </a:xfrm>
            <a:custGeom>
              <a:avLst/>
              <a:gdLst/>
              <a:ahLst/>
              <a:cxnLst/>
              <a:rect l="l" t="t" r="r" b="b"/>
              <a:pathLst>
                <a:path w="76200" h="4243705">
                  <a:moveTo>
                    <a:pt x="49275" y="63500"/>
                  </a:moveTo>
                  <a:lnTo>
                    <a:pt x="27050" y="63500"/>
                  </a:lnTo>
                  <a:lnTo>
                    <a:pt x="27050" y="4243285"/>
                  </a:lnTo>
                  <a:lnTo>
                    <a:pt x="49275" y="4243285"/>
                  </a:lnTo>
                  <a:lnTo>
                    <a:pt x="49275" y="63500"/>
                  </a:lnTo>
                  <a:close/>
                </a:path>
                <a:path w="76200" h="4243705">
                  <a:moveTo>
                    <a:pt x="38100" y="0"/>
                  </a:moveTo>
                  <a:lnTo>
                    <a:pt x="0" y="76200"/>
                  </a:lnTo>
                  <a:lnTo>
                    <a:pt x="27050" y="76200"/>
                  </a:lnTo>
                  <a:lnTo>
                    <a:pt x="27050" y="63500"/>
                  </a:lnTo>
                  <a:lnTo>
                    <a:pt x="69850" y="63500"/>
                  </a:lnTo>
                  <a:lnTo>
                    <a:pt x="38100" y="0"/>
                  </a:lnTo>
                  <a:close/>
                </a:path>
                <a:path w="76200" h="4243705">
                  <a:moveTo>
                    <a:pt x="69850" y="63500"/>
                  </a:moveTo>
                  <a:lnTo>
                    <a:pt x="49275" y="63500"/>
                  </a:lnTo>
                  <a:lnTo>
                    <a:pt x="49275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745094" y="5727598"/>
            <a:ext cx="531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585858"/>
                </a:solidFill>
                <a:latin typeface="Arial"/>
                <a:cs typeface="Arial"/>
              </a:rPr>
              <a:t>2100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60577" y="5727598"/>
            <a:ext cx="4942205" cy="728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58645" algn="l"/>
                <a:tab pos="2520950" algn="l"/>
                <a:tab pos="3796029" algn="l"/>
              </a:tabLst>
            </a:pPr>
            <a:r>
              <a:rPr sz="1800" spc="-5" dirty="0">
                <a:solidFill>
                  <a:srgbClr val="585858"/>
                </a:solidFill>
                <a:latin typeface="Arial"/>
                <a:cs typeface="Arial"/>
              </a:rPr>
              <a:t>1990	</a:t>
            </a:r>
            <a:r>
              <a:rPr sz="1800" spc="-5" dirty="0">
                <a:solidFill>
                  <a:srgbClr val="252525"/>
                </a:solidFill>
                <a:latin typeface="Arial"/>
                <a:cs typeface="Arial"/>
              </a:rPr>
              <a:t>2020	</a:t>
            </a:r>
            <a:r>
              <a:rPr sz="1800" spc="-5" dirty="0">
                <a:solidFill>
                  <a:srgbClr val="585858"/>
                </a:solidFill>
                <a:latin typeface="Arial"/>
                <a:cs typeface="Arial"/>
              </a:rPr>
              <a:t>2030	</a:t>
            </a:r>
            <a:r>
              <a:rPr sz="1800" spc="-10" dirty="0">
                <a:solidFill>
                  <a:srgbClr val="585858"/>
                </a:solidFill>
                <a:latin typeface="Arial"/>
                <a:cs typeface="Arial"/>
              </a:rPr>
              <a:t>2050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00">
              <a:latin typeface="Arial"/>
              <a:cs typeface="Arial"/>
            </a:endParaRPr>
          </a:p>
          <a:p>
            <a:pPr marL="328930">
              <a:lnSpc>
                <a:spcPct val="100000"/>
              </a:lnSpc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Gregor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Hagedorn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2018,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Hermann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Hofstetter,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BY-SA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4.0. </a:t>
            </a:r>
            <a:r>
              <a:rPr sz="600" dirty="0">
                <a:latin typeface="Calibri"/>
                <a:cs typeface="Calibri"/>
              </a:rPr>
              <a:t>Data </a:t>
            </a:r>
            <a:r>
              <a:rPr sz="600" spc="-5" dirty="0">
                <a:latin typeface="Calibri"/>
                <a:cs typeface="Calibri"/>
              </a:rPr>
              <a:t>from</a:t>
            </a:r>
            <a:r>
              <a:rPr sz="600" spc="3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climateactiontracker.org,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plus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other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sources.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[SlideID:2105]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20927" y="4993970"/>
            <a:ext cx="1530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113521" y="2863494"/>
            <a:ext cx="592455" cy="695325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4,1</a:t>
            </a:r>
            <a:r>
              <a:rPr sz="1600" b="1" spc="-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°C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3,7</a:t>
            </a:r>
            <a:r>
              <a:rPr sz="1600" b="1" spc="-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°C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13521" y="957529"/>
            <a:ext cx="5924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4,8</a:t>
            </a:r>
            <a:r>
              <a:rPr sz="1600" b="1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°C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113521" y="4947920"/>
            <a:ext cx="592455" cy="5086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905"/>
              </a:lnSpc>
              <a:spcBef>
                <a:spcPts val="95"/>
              </a:spcBef>
            </a:pPr>
            <a:r>
              <a:rPr sz="1600" b="1" spc="-5" dirty="0">
                <a:solidFill>
                  <a:srgbClr val="FFC000"/>
                </a:solidFill>
                <a:latin typeface="Arial"/>
                <a:cs typeface="Arial"/>
              </a:rPr>
              <a:t>2,0</a:t>
            </a:r>
            <a:r>
              <a:rPr sz="1600" b="1" spc="-8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C000"/>
                </a:solidFill>
                <a:latin typeface="Arial"/>
                <a:cs typeface="Arial"/>
              </a:rPr>
              <a:t>°C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905"/>
              </a:lnSpc>
            </a:pPr>
            <a:r>
              <a:rPr sz="1600" b="1" spc="-5" dirty="0">
                <a:solidFill>
                  <a:srgbClr val="00AF50"/>
                </a:solidFill>
                <a:latin typeface="Arial"/>
                <a:cs typeface="Arial"/>
              </a:rPr>
              <a:t>1,5</a:t>
            </a:r>
            <a:r>
              <a:rPr sz="1600" b="1" spc="-8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Arial"/>
                <a:cs typeface="Arial"/>
              </a:rPr>
              <a:t>°C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957322" y="4756150"/>
            <a:ext cx="14605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Pfad</a:t>
            </a:r>
            <a:r>
              <a:rPr sz="1600" b="1" spc="-2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6FC0"/>
                </a:solidFill>
                <a:latin typeface="Calibri"/>
                <a:cs typeface="Calibri"/>
              </a:rPr>
              <a:t>für</a:t>
            </a:r>
            <a:r>
              <a:rPr sz="1600" b="1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1,5</a:t>
            </a:r>
            <a:r>
              <a:rPr sz="1600" b="1" dirty="0">
                <a:solidFill>
                  <a:srgbClr val="006FC0"/>
                </a:solidFill>
                <a:latin typeface="Calibri"/>
                <a:cs typeface="Calibri"/>
              </a:rPr>
              <a:t> °C</a:t>
            </a:r>
            <a:r>
              <a:rPr sz="16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→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79719" y="3812540"/>
            <a:ext cx="2826385" cy="9759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4599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3,2</a:t>
            </a:r>
            <a:r>
              <a:rPr sz="1600" b="1" spc="-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°C</a:t>
            </a:r>
            <a:endParaRPr sz="1600">
              <a:latin typeface="Arial"/>
              <a:cs typeface="Arial"/>
            </a:endParaRPr>
          </a:p>
          <a:p>
            <a:pPr marL="2245995">
              <a:lnSpc>
                <a:spcPct val="100000"/>
              </a:lnSpc>
              <a:spcBef>
                <a:spcPts val="1480"/>
              </a:spcBef>
            </a:pP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2,6</a:t>
            </a:r>
            <a:r>
              <a:rPr sz="1600" b="1" spc="-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C00000"/>
                </a:solidFill>
                <a:latin typeface="Arial"/>
                <a:cs typeface="Arial"/>
              </a:rPr>
              <a:t>°C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←</a:t>
            </a:r>
            <a:r>
              <a:rPr sz="16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Pfad</a:t>
            </a:r>
            <a:r>
              <a:rPr sz="1600" b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6FC0"/>
                </a:solidFill>
                <a:latin typeface="Calibri"/>
                <a:cs typeface="Calibri"/>
              </a:rPr>
              <a:t>für</a:t>
            </a:r>
            <a:r>
              <a:rPr sz="1600" b="1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06FC0"/>
                </a:solidFill>
                <a:latin typeface="Calibri"/>
                <a:cs typeface="Calibri"/>
              </a:rPr>
              <a:t>2</a:t>
            </a:r>
            <a:r>
              <a:rPr sz="1600" b="1" dirty="0">
                <a:solidFill>
                  <a:srgbClr val="006FC0"/>
                </a:solidFill>
                <a:latin typeface="Calibri"/>
                <a:cs typeface="Calibri"/>
              </a:rPr>
              <a:t> °C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23" name="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08828" y="3827779"/>
            <a:ext cx="2280285" cy="408050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578205" y="1605787"/>
            <a:ext cx="20637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alibri"/>
                <a:cs typeface="Calibri"/>
              </a:rPr>
              <a:t>CO</a:t>
            </a:r>
            <a:r>
              <a:rPr sz="1575" b="1" spc="-7" baseline="-21164" dirty="0">
                <a:latin typeface="Calibri"/>
                <a:cs typeface="Calibri"/>
              </a:rPr>
              <a:t>2</a:t>
            </a:r>
            <a:r>
              <a:rPr sz="1600" b="1" spc="-5" dirty="0">
                <a:latin typeface="Calibri"/>
                <a:cs typeface="Calibri"/>
              </a:rPr>
              <a:t>-Konzentration</a:t>
            </a:r>
            <a:r>
              <a:rPr sz="1600" b="1" spc="1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in </a:t>
            </a:r>
            <a:r>
              <a:rPr sz="1600" b="1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der</a:t>
            </a:r>
            <a:r>
              <a:rPr sz="1600" b="1" spc="-5" dirty="0">
                <a:latin typeface="Calibri"/>
                <a:cs typeface="Calibri"/>
              </a:rPr>
              <a:t> Atmosphäre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[ppm]: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3605" y="2336038"/>
            <a:ext cx="1991360" cy="913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Calibri"/>
                <a:cs typeface="Calibri"/>
              </a:rPr>
              <a:t>-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Jan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2018: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C000"/>
                </a:solidFill>
                <a:latin typeface="Calibri"/>
                <a:cs typeface="Calibri"/>
              </a:rPr>
              <a:t>408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Calibri"/>
                <a:cs typeface="Calibri"/>
              </a:rPr>
              <a:t>-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Jan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2020:</a:t>
            </a:r>
            <a:r>
              <a:rPr sz="1600" b="1" spc="2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413,33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sz="1100" b="1" spc="-5" dirty="0">
                <a:latin typeface="Calibri"/>
                <a:cs typeface="Calibri"/>
              </a:rPr>
              <a:t>(Mauna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Loa,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scrippsco2.ucsd.edu)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224888" y="6537552"/>
            <a:ext cx="490855" cy="212090"/>
          </a:xfrm>
          <a:custGeom>
            <a:avLst/>
            <a:gdLst/>
            <a:ahLst/>
            <a:cxnLst/>
            <a:rect l="l" t="t" r="r" b="b"/>
            <a:pathLst>
              <a:path w="490854" h="212090">
                <a:moveTo>
                  <a:pt x="490785" y="0"/>
                </a:moveTo>
                <a:lnTo>
                  <a:pt x="0" y="0"/>
                </a:lnTo>
                <a:lnTo>
                  <a:pt x="0" y="212044"/>
                </a:lnTo>
                <a:lnTo>
                  <a:pt x="490785" y="212044"/>
                </a:lnTo>
                <a:lnTo>
                  <a:pt x="4907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8</a:t>
            </a:r>
            <a:r>
              <a:rPr spc="-35" dirty="0"/>
              <a:t> </a:t>
            </a:r>
            <a:r>
              <a:rPr dirty="0"/>
              <a:t>/</a:t>
            </a:r>
            <a:r>
              <a:rPr spc="-40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08886" y="6231128"/>
            <a:ext cx="530352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 </a:t>
            </a:r>
            <a:r>
              <a:rPr sz="600" spc="-5" dirty="0">
                <a:latin typeface="Calibri"/>
                <a:cs typeface="Calibri"/>
              </a:rPr>
              <a:t>ZDF/Terra</a:t>
            </a:r>
            <a:r>
              <a:rPr sz="600" spc="4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X/Gruppe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5/Luise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Wagner,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Jonas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Sichert,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Andreas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Hougardy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2019,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 </a:t>
            </a:r>
            <a:r>
              <a:rPr sz="600" spc="-5" dirty="0">
                <a:latin typeface="Calibri"/>
                <a:cs typeface="Calibri"/>
              </a:rPr>
              <a:t>BY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4.0, Modified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G.</a:t>
            </a:r>
            <a:r>
              <a:rPr sz="600" spc="-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Hagedorn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(arrows),</a:t>
            </a:r>
            <a:r>
              <a:rPr sz="600" spc="4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modif.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Hermann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Hofstetter,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84167" y="175641"/>
            <a:ext cx="49155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Temperaturentwicklung</a:t>
            </a:r>
            <a:r>
              <a:rPr spc="65" dirty="0"/>
              <a:t> </a:t>
            </a:r>
            <a:r>
              <a:rPr spc="-5" dirty="0"/>
              <a:t>der</a:t>
            </a:r>
            <a:r>
              <a:rPr spc="25" dirty="0"/>
              <a:t> </a:t>
            </a:r>
            <a:r>
              <a:rPr spc="-5" dirty="0"/>
              <a:t>Erde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0" y="1427352"/>
            <a:ext cx="9144000" cy="3525520"/>
            <a:chOff x="0" y="1427352"/>
            <a:chExt cx="9144000" cy="35255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427352"/>
              <a:ext cx="9144000" cy="352539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54040" y="3432048"/>
              <a:ext cx="2426208" cy="3368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796153" y="3515867"/>
              <a:ext cx="2088514" cy="114300"/>
            </a:xfrm>
            <a:custGeom>
              <a:avLst/>
              <a:gdLst/>
              <a:ahLst/>
              <a:cxnLst/>
              <a:rect l="l" t="t" r="r" b="b"/>
              <a:pathLst>
                <a:path w="2088515" h="114300">
                  <a:moveTo>
                    <a:pt x="114300" y="0"/>
                  </a:moveTo>
                  <a:lnTo>
                    <a:pt x="0" y="57150"/>
                  </a:lnTo>
                  <a:lnTo>
                    <a:pt x="114300" y="114300"/>
                  </a:lnTo>
                  <a:lnTo>
                    <a:pt x="114300" y="76200"/>
                  </a:lnTo>
                  <a:lnTo>
                    <a:pt x="95250" y="76200"/>
                  </a:lnTo>
                  <a:lnTo>
                    <a:pt x="95250" y="38100"/>
                  </a:lnTo>
                  <a:lnTo>
                    <a:pt x="114300" y="38100"/>
                  </a:lnTo>
                  <a:lnTo>
                    <a:pt x="114300" y="0"/>
                  </a:lnTo>
                  <a:close/>
                </a:path>
                <a:path w="2088515" h="114300">
                  <a:moveTo>
                    <a:pt x="1973961" y="0"/>
                  </a:moveTo>
                  <a:lnTo>
                    <a:pt x="1973961" y="114300"/>
                  </a:lnTo>
                  <a:lnTo>
                    <a:pt x="2050161" y="76200"/>
                  </a:lnTo>
                  <a:lnTo>
                    <a:pt x="1993011" y="76200"/>
                  </a:lnTo>
                  <a:lnTo>
                    <a:pt x="1993011" y="38100"/>
                  </a:lnTo>
                  <a:lnTo>
                    <a:pt x="2050161" y="38100"/>
                  </a:lnTo>
                  <a:lnTo>
                    <a:pt x="1973961" y="0"/>
                  </a:lnTo>
                  <a:close/>
                </a:path>
                <a:path w="2088515" h="114300">
                  <a:moveTo>
                    <a:pt x="114300" y="38100"/>
                  </a:moveTo>
                  <a:lnTo>
                    <a:pt x="95250" y="38100"/>
                  </a:lnTo>
                  <a:lnTo>
                    <a:pt x="95250" y="76200"/>
                  </a:lnTo>
                  <a:lnTo>
                    <a:pt x="114300" y="76200"/>
                  </a:lnTo>
                  <a:lnTo>
                    <a:pt x="114300" y="38100"/>
                  </a:lnTo>
                  <a:close/>
                </a:path>
                <a:path w="2088515" h="114300">
                  <a:moveTo>
                    <a:pt x="1973961" y="38100"/>
                  </a:moveTo>
                  <a:lnTo>
                    <a:pt x="114300" y="38100"/>
                  </a:lnTo>
                  <a:lnTo>
                    <a:pt x="114300" y="76200"/>
                  </a:lnTo>
                  <a:lnTo>
                    <a:pt x="1973961" y="76200"/>
                  </a:lnTo>
                  <a:lnTo>
                    <a:pt x="1973961" y="38100"/>
                  </a:lnTo>
                  <a:close/>
                </a:path>
                <a:path w="2088515" h="114300">
                  <a:moveTo>
                    <a:pt x="2050161" y="38100"/>
                  </a:moveTo>
                  <a:lnTo>
                    <a:pt x="1993011" y="38100"/>
                  </a:lnTo>
                  <a:lnTo>
                    <a:pt x="1993011" y="76200"/>
                  </a:lnTo>
                  <a:lnTo>
                    <a:pt x="2050161" y="76200"/>
                  </a:lnTo>
                  <a:lnTo>
                    <a:pt x="2088261" y="57150"/>
                  </a:lnTo>
                  <a:lnTo>
                    <a:pt x="2050161" y="3810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43783" y="3155823"/>
              <a:ext cx="5544820" cy="114300"/>
            </a:xfrm>
            <a:custGeom>
              <a:avLst/>
              <a:gdLst/>
              <a:ahLst/>
              <a:cxnLst/>
              <a:rect l="l" t="t" r="r" b="b"/>
              <a:pathLst>
                <a:path w="5544820" h="114300">
                  <a:moveTo>
                    <a:pt x="5430393" y="0"/>
                  </a:moveTo>
                  <a:lnTo>
                    <a:pt x="5430393" y="114300"/>
                  </a:lnTo>
                  <a:lnTo>
                    <a:pt x="5506593" y="76200"/>
                  </a:lnTo>
                  <a:lnTo>
                    <a:pt x="5449443" y="76200"/>
                  </a:lnTo>
                  <a:lnTo>
                    <a:pt x="5449443" y="38100"/>
                  </a:lnTo>
                  <a:lnTo>
                    <a:pt x="5506593" y="38100"/>
                  </a:lnTo>
                  <a:lnTo>
                    <a:pt x="5430393" y="0"/>
                  </a:lnTo>
                  <a:close/>
                </a:path>
                <a:path w="5544820" h="114300">
                  <a:moveTo>
                    <a:pt x="5430393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5430393" y="76200"/>
                  </a:lnTo>
                  <a:lnTo>
                    <a:pt x="5430393" y="38100"/>
                  </a:lnTo>
                  <a:close/>
                </a:path>
                <a:path w="5544820" h="114300">
                  <a:moveTo>
                    <a:pt x="5506593" y="38100"/>
                  </a:moveTo>
                  <a:lnTo>
                    <a:pt x="5449443" y="38100"/>
                  </a:lnTo>
                  <a:lnTo>
                    <a:pt x="5449443" y="76200"/>
                  </a:lnTo>
                  <a:lnTo>
                    <a:pt x="5506593" y="76200"/>
                  </a:lnTo>
                  <a:lnTo>
                    <a:pt x="5544693" y="57150"/>
                  </a:lnTo>
                  <a:lnTo>
                    <a:pt x="5506593" y="3810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843783" y="1484756"/>
              <a:ext cx="3355340" cy="360045"/>
            </a:xfrm>
            <a:custGeom>
              <a:avLst/>
              <a:gdLst/>
              <a:ahLst/>
              <a:cxnLst/>
              <a:rect l="l" t="t" r="r" b="b"/>
              <a:pathLst>
                <a:path w="3355340" h="360044">
                  <a:moveTo>
                    <a:pt x="3354832" y="0"/>
                  </a:moveTo>
                  <a:lnTo>
                    <a:pt x="0" y="0"/>
                  </a:lnTo>
                  <a:lnTo>
                    <a:pt x="0" y="360045"/>
                  </a:lnTo>
                  <a:lnTo>
                    <a:pt x="3354832" y="360045"/>
                  </a:lnTo>
                  <a:lnTo>
                    <a:pt x="33548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69352" y="3020949"/>
              <a:ext cx="550545" cy="389255"/>
            </a:xfrm>
            <a:custGeom>
              <a:avLst/>
              <a:gdLst/>
              <a:ahLst/>
              <a:cxnLst/>
              <a:rect l="l" t="t" r="r" b="b"/>
              <a:pathLst>
                <a:path w="550544" h="389254">
                  <a:moveTo>
                    <a:pt x="550021" y="173609"/>
                  </a:moveTo>
                  <a:lnTo>
                    <a:pt x="541299" y="159240"/>
                  </a:lnTo>
                  <a:lnTo>
                    <a:pt x="532542" y="144859"/>
                  </a:lnTo>
                  <a:lnTo>
                    <a:pt x="523857" y="130407"/>
                  </a:lnTo>
                  <a:lnTo>
                    <a:pt x="515350" y="115824"/>
                  </a:lnTo>
                  <a:lnTo>
                    <a:pt x="512347" y="110085"/>
                  </a:lnTo>
                  <a:lnTo>
                    <a:pt x="509619" y="104203"/>
                  </a:lnTo>
                  <a:lnTo>
                    <a:pt x="506866" y="98321"/>
                  </a:lnTo>
                  <a:lnTo>
                    <a:pt x="483165" y="61668"/>
                  </a:lnTo>
                  <a:lnTo>
                    <a:pt x="480552" y="57912"/>
                  </a:lnTo>
                  <a:lnTo>
                    <a:pt x="468995" y="23240"/>
                  </a:lnTo>
                  <a:lnTo>
                    <a:pt x="463595" y="17039"/>
                  </a:lnTo>
                  <a:lnTo>
                    <a:pt x="454564" y="14493"/>
                  </a:lnTo>
                  <a:lnTo>
                    <a:pt x="444081" y="13400"/>
                  </a:lnTo>
                  <a:lnTo>
                    <a:pt x="434324" y="11556"/>
                  </a:lnTo>
                  <a:lnTo>
                    <a:pt x="407459" y="6090"/>
                  </a:lnTo>
                  <a:lnTo>
                    <a:pt x="373999" y="2778"/>
                  </a:lnTo>
                  <a:lnTo>
                    <a:pt x="343205" y="966"/>
                  </a:lnTo>
                  <a:lnTo>
                    <a:pt x="324342" y="0"/>
                  </a:lnTo>
                  <a:lnTo>
                    <a:pt x="282338" y="1287"/>
                  </a:lnTo>
                  <a:lnTo>
                    <a:pt x="240347" y="2397"/>
                  </a:lnTo>
                  <a:lnTo>
                    <a:pt x="198379" y="3768"/>
                  </a:lnTo>
                  <a:lnTo>
                    <a:pt x="156448" y="5841"/>
                  </a:lnTo>
                  <a:lnTo>
                    <a:pt x="122285" y="23749"/>
                  </a:lnTo>
                  <a:lnTo>
                    <a:pt x="115935" y="28955"/>
                  </a:lnTo>
                  <a:lnTo>
                    <a:pt x="110601" y="33400"/>
                  </a:lnTo>
                  <a:lnTo>
                    <a:pt x="104378" y="36702"/>
                  </a:lnTo>
                  <a:lnTo>
                    <a:pt x="98663" y="40512"/>
                  </a:lnTo>
                  <a:lnTo>
                    <a:pt x="94726" y="46354"/>
                  </a:lnTo>
                  <a:lnTo>
                    <a:pt x="91932" y="52959"/>
                  </a:lnTo>
                  <a:lnTo>
                    <a:pt x="86979" y="57912"/>
                  </a:lnTo>
                  <a:lnTo>
                    <a:pt x="71858" y="68578"/>
                  </a:lnTo>
                  <a:lnTo>
                    <a:pt x="55737" y="72850"/>
                  </a:lnTo>
                  <a:lnTo>
                    <a:pt x="37901" y="74003"/>
                  </a:lnTo>
                  <a:lnTo>
                    <a:pt x="17637" y="75311"/>
                  </a:lnTo>
                  <a:lnTo>
                    <a:pt x="10203" y="97270"/>
                  </a:lnTo>
                  <a:lnTo>
                    <a:pt x="6937" y="106965"/>
                  </a:lnTo>
                  <a:lnTo>
                    <a:pt x="4671" y="115280"/>
                  </a:lnTo>
                  <a:lnTo>
                    <a:pt x="238" y="133096"/>
                  </a:lnTo>
                  <a:lnTo>
                    <a:pt x="506" y="172346"/>
                  </a:lnTo>
                  <a:lnTo>
                    <a:pt x="0" y="211645"/>
                  </a:lnTo>
                  <a:lnTo>
                    <a:pt x="1041" y="250753"/>
                  </a:lnTo>
                  <a:lnTo>
                    <a:pt x="5953" y="289433"/>
                  </a:lnTo>
                  <a:lnTo>
                    <a:pt x="26902" y="302720"/>
                  </a:lnTo>
                  <a:lnTo>
                    <a:pt x="34909" y="306704"/>
                  </a:lnTo>
                  <a:lnTo>
                    <a:pt x="41513" y="311658"/>
                  </a:lnTo>
                  <a:lnTo>
                    <a:pt x="45450" y="319531"/>
                  </a:lnTo>
                  <a:lnTo>
                    <a:pt x="52308" y="324103"/>
                  </a:lnTo>
                  <a:lnTo>
                    <a:pt x="60707" y="328965"/>
                  </a:lnTo>
                  <a:lnTo>
                    <a:pt x="69500" y="333089"/>
                  </a:lnTo>
                  <a:lnTo>
                    <a:pt x="78364" y="337069"/>
                  </a:lnTo>
                  <a:lnTo>
                    <a:pt x="86979" y="341502"/>
                  </a:lnTo>
                  <a:lnTo>
                    <a:pt x="112404" y="357385"/>
                  </a:lnTo>
                  <a:lnTo>
                    <a:pt x="119316" y="363029"/>
                  </a:lnTo>
                  <a:lnTo>
                    <a:pt x="123108" y="365148"/>
                  </a:lnTo>
                  <a:lnTo>
                    <a:pt x="139176" y="370459"/>
                  </a:lnTo>
                  <a:lnTo>
                    <a:pt x="144891" y="376174"/>
                  </a:lnTo>
                  <a:lnTo>
                    <a:pt x="148447" y="386206"/>
                  </a:lnTo>
                  <a:lnTo>
                    <a:pt x="156448" y="387730"/>
                  </a:lnTo>
                  <a:lnTo>
                    <a:pt x="175569" y="389211"/>
                  </a:lnTo>
                  <a:lnTo>
                    <a:pt x="188452" y="385952"/>
                  </a:lnTo>
                  <a:lnTo>
                    <a:pt x="199810" y="380694"/>
                  </a:lnTo>
                  <a:lnTo>
                    <a:pt x="214360" y="376174"/>
                  </a:lnTo>
                  <a:lnTo>
                    <a:pt x="225925" y="374459"/>
                  </a:lnTo>
                  <a:lnTo>
                    <a:pt x="237537" y="373221"/>
                  </a:lnTo>
                  <a:lnTo>
                    <a:pt x="249150" y="372030"/>
                  </a:lnTo>
                  <a:lnTo>
                    <a:pt x="260715" y="370459"/>
                  </a:lnTo>
                  <a:lnTo>
                    <a:pt x="268462" y="369062"/>
                  </a:lnTo>
                  <a:lnTo>
                    <a:pt x="275955" y="366140"/>
                  </a:lnTo>
                  <a:lnTo>
                    <a:pt x="283829" y="364616"/>
                  </a:lnTo>
                  <a:lnTo>
                    <a:pt x="292443" y="363027"/>
                  </a:lnTo>
                  <a:lnTo>
                    <a:pt x="301117" y="361616"/>
                  </a:lnTo>
                  <a:lnTo>
                    <a:pt x="309814" y="360277"/>
                  </a:lnTo>
                  <a:lnTo>
                    <a:pt x="318500" y="358901"/>
                  </a:lnTo>
                  <a:lnTo>
                    <a:pt x="353298" y="347345"/>
                  </a:lnTo>
                  <a:lnTo>
                    <a:pt x="362662" y="342927"/>
                  </a:lnTo>
                  <a:lnTo>
                    <a:pt x="371252" y="336962"/>
                  </a:lnTo>
                  <a:lnTo>
                    <a:pt x="379533" y="330378"/>
                  </a:lnTo>
                  <a:lnTo>
                    <a:pt x="387969" y="324103"/>
                  </a:lnTo>
                  <a:lnTo>
                    <a:pt x="393616" y="320958"/>
                  </a:lnTo>
                  <a:lnTo>
                    <a:pt x="399526" y="318277"/>
                  </a:lnTo>
                  <a:lnTo>
                    <a:pt x="405435" y="315620"/>
                  </a:lnTo>
                  <a:lnTo>
                    <a:pt x="411083" y="312547"/>
                  </a:lnTo>
                  <a:lnTo>
                    <a:pt x="429557" y="299970"/>
                  </a:lnTo>
                  <a:lnTo>
                    <a:pt x="433625" y="295846"/>
                  </a:lnTo>
                  <a:lnTo>
                    <a:pt x="436550" y="294294"/>
                  </a:lnTo>
                  <a:lnTo>
                    <a:pt x="451596" y="289433"/>
                  </a:lnTo>
                  <a:lnTo>
                    <a:pt x="464752" y="275907"/>
                  </a:lnTo>
                  <a:lnTo>
                    <a:pt x="471503" y="270478"/>
                  </a:lnTo>
                  <a:lnTo>
                    <a:pt x="481349" y="267287"/>
                  </a:lnTo>
                  <a:lnTo>
                    <a:pt x="503793" y="260476"/>
                  </a:lnTo>
                  <a:lnTo>
                    <a:pt x="521065" y="254635"/>
                  </a:lnTo>
                  <a:lnTo>
                    <a:pt x="525871" y="240337"/>
                  </a:lnTo>
                  <a:lnTo>
                    <a:pt x="529510" y="227695"/>
                  </a:lnTo>
                  <a:lnTo>
                    <a:pt x="531816" y="214076"/>
                  </a:lnTo>
                  <a:lnTo>
                    <a:pt x="532622" y="196850"/>
                  </a:lnTo>
                  <a:lnTo>
                    <a:pt x="532336" y="189378"/>
                  </a:lnTo>
                  <a:lnTo>
                    <a:pt x="531383" y="181943"/>
                  </a:lnTo>
                  <a:lnTo>
                    <a:pt x="529621" y="174722"/>
                  </a:lnTo>
                  <a:lnTo>
                    <a:pt x="526907" y="167893"/>
                  </a:lnTo>
                  <a:lnTo>
                    <a:pt x="529179" y="167001"/>
                  </a:lnTo>
                  <a:lnTo>
                    <a:pt x="536321" y="168941"/>
                  </a:lnTo>
                  <a:lnTo>
                    <a:pt x="544534" y="171787"/>
                  </a:lnTo>
                  <a:lnTo>
                    <a:pt x="550021" y="173609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10744" y="5085638"/>
            <a:ext cx="8921115" cy="8947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08600"/>
              </a:lnSpc>
              <a:spcBef>
                <a:spcPts val="90"/>
              </a:spcBef>
            </a:pP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Globale</a:t>
            </a:r>
            <a:r>
              <a:rPr sz="1750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Erwärmung</a:t>
            </a:r>
            <a:r>
              <a:rPr sz="1750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= Wir</a:t>
            </a:r>
            <a:r>
              <a:rPr sz="1750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drehen</a:t>
            </a:r>
            <a:r>
              <a:rPr sz="1750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die planetare</a:t>
            </a:r>
            <a:r>
              <a:rPr sz="1750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Uhr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zurück</a:t>
            </a:r>
            <a:r>
              <a:rPr sz="1750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auf</a:t>
            </a:r>
            <a:r>
              <a:rPr sz="1750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Temperaturen,</a:t>
            </a:r>
            <a:r>
              <a:rPr sz="1750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die</a:t>
            </a:r>
            <a:r>
              <a:rPr sz="1750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i="1" spc="15" dirty="0">
                <a:solidFill>
                  <a:srgbClr val="001F5F"/>
                </a:solidFill>
                <a:latin typeface="Calibri"/>
                <a:cs typeface="Calibri"/>
              </a:rPr>
              <a:t>Homo</a:t>
            </a:r>
            <a:r>
              <a:rPr sz="1750" i="1" spc="10" dirty="0">
                <a:solidFill>
                  <a:srgbClr val="001F5F"/>
                </a:solidFill>
                <a:latin typeface="Calibri"/>
                <a:cs typeface="Calibri"/>
              </a:rPr>
              <a:t> sapiens </a:t>
            </a:r>
            <a:r>
              <a:rPr sz="1750" i="1" spc="-3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nie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 zuvor</a:t>
            </a:r>
            <a:r>
              <a:rPr sz="1750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erlebt</a:t>
            </a:r>
            <a:r>
              <a:rPr sz="17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hat.</a:t>
            </a:r>
            <a:r>
              <a:rPr sz="1750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Menschliches</a:t>
            </a:r>
            <a:r>
              <a:rPr sz="1750" spc="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Leben</a:t>
            </a:r>
            <a:r>
              <a:rPr sz="175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wäre zu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den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 dabei</a:t>
            </a:r>
            <a:r>
              <a:rPr sz="1750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herrschenden</a:t>
            </a:r>
            <a:r>
              <a:rPr sz="1750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Bedingungen</a:t>
            </a:r>
            <a:r>
              <a:rPr sz="1750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nicht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 oder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 nur</a:t>
            </a:r>
            <a:r>
              <a:rPr sz="17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sehr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eingeschränkt</a:t>
            </a:r>
            <a:r>
              <a:rPr sz="1750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0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750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wenigen Regionen</a:t>
            </a:r>
            <a:r>
              <a:rPr sz="1750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möglich</a:t>
            </a:r>
            <a:r>
              <a:rPr sz="1750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50" spc="15" dirty="0">
                <a:solidFill>
                  <a:srgbClr val="001F5F"/>
                </a:solidFill>
                <a:latin typeface="Calibri"/>
                <a:cs typeface="Calibri"/>
              </a:rPr>
              <a:t>gewesen!</a:t>
            </a:r>
            <a:endParaRPr sz="17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29736" y="2916173"/>
            <a:ext cx="4907280" cy="1323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“Parisziel</a:t>
            </a:r>
            <a:r>
              <a:rPr sz="18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nicht</a:t>
            </a:r>
            <a:r>
              <a:rPr sz="18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eingehalten”</a:t>
            </a:r>
            <a:endParaRPr sz="1800">
              <a:latin typeface="Calibri"/>
              <a:cs typeface="Calibri"/>
            </a:endParaRPr>
          </a:p>
          <a:p>
            <a:pPr marL="2749550">
              <a:lnSpc>
                <a:spcPct val="100000"/>
              </a:lnSpc>
              <a:spcBef>
                <a:spcPts val="1270"/>
              </a:spcBef>
            </a:pP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Menschliche</a:t>
            </a:r>
            <a:r>
              <a:rPr sz="1400" b="1" spc="-6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0AFEF"/>
                </a:solidFill>
                <a:latin typeface="Calibri"/>
                <a:cs typeface="Calibri"/>
              </a:rPr>
              <a:t>Zivilisation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Calibri"/>
              <a:cs typeface="Calibri"/>
            </a:endParaRPr>
          </a:p>
          <a:p>
            <a:pPr marL="3241040">
              <a:lnSpc>
                <a:spcPct val="100000"/>
              </a:lnSpc>
            </a:pPr>
            <a:r>
              <a:rPr sz="1400" b="1" dirty="0">
                <a:solidFill>
                  <a:srgbClr val="92D050"/>
                </a:solidFill>
                <a:latin typeface="Calibri"/>
                <a:cs typeface="Calibri"/>
              </a:rPr>
              <a:t>Beginn</a:t>
            </a:r>
            <a:r>
              <a:rPr sz="1400" b="1" spc="-30" dirty="0">
                <a:solidFill>
                  <a:srgbClr val="92D05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2D050"/>
                </a:solidFill>
                <a:latin typeface="Calibri"/>
                <a:cs typeface="Calibri"/>
              </a:rPr>
              <a:t>L</a:t>
            </a:r>
            <a:r>
              <a:rPr sz="1400" b="1" dirty="0">
                <a:solidFill>
                  <a:srgbClr val="92D050"/>
                </a:solidFill>
                <a:latin typeface="Calibri"/>
                <a:cs typeface="Calibri"/>
              </a:rPr>
              <a:t>andwirt</a:t>
            </a:r>
            <a:r>
              <a:rPr sz="1400" b="1" spc="5" dirty="0">
                <a:solidFill>
                  <a:srgbClr val="92D050"/>
                </a:solidFill>
                <a:latin typeface="Calibri"/>
                <a:cs typeface="Calibri"/>
              </a:rPr>
              <a:t>s</a:t>
            </a:r>
            <a:r>
              <a:rPr sz="1400" b="1" spc="-5" dirty="0">
                <a:solidFill>
                  <a:srgbClr val="92D050"/>
                </a:solidFill>
                <a:latin typeface="Calibri"/>
                <a:cs typeface="Calibri"/>
              </a:rPr>
              <a:t>ch</a:t>
            </a:r>
            <a:r>
              <a:rPr sz="1400" b="1" spc="-15" dirty="0">
                <a:solidFill>
                  <a:srgbClr val="92D050"/>
                </a:solidFill>
                <a:latin typeface="Calibri"/>
                <a:cs typeface="Calibri"/>
              </a:rPr>
              <a:t>a</a:t>
            </a:r>
            <a:r>
              <a:rPr sz="1400" b="1" spc="-5" dirty="0">
                <a:solidFill>
                  <a:srgbClr val="92D050"/>
                </a:solidFill>
                <a:latin typeface="Calibri"/>
                <a:cs typeface="Calibri"/>
              </a:rPr>
              <a:t>ft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230111" y="3646932"/>
            <a:ext cx="878205" cy="542925"/>
            <a:chOff x="6230111" y="3646932"/>
            <a:chExt cx="878205" cy="542925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30111" y="3646932"/>
              <a:ext cx="877824" cy="54254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372224" y="3785743"/>
              <a:ext cx="656590" cy="324485"/>
            </a:xfrm>
            <a:custGeom>
              <a:avLst/>
              <a:gdLst/>
              <a:ahLst/>
              <a:cxnLst/>
              <a:rect l="l" t="t" r="r" b="b"/>
              <a:pathLst>
                <a:path w="656590" h="324485">
                  <a:moveTo>
                    <a:pt x="111596" y="34489"/>
                  </a:moveTo>
                  <a:lnTo>
                    <a:pt x="95394" y="69057"/>
                  </a:lnTo>
                  <a:lnTo>
                    <a:pt x="639952" y="324103"/>
                  </a:lnTo>
                  <a:lnTo>
                    <a:pt x="656081" y="289559"/>
                  </a:lnTo>
                  <a:lnTo>
                    <a:pt x="111596" y="34489"/>
                  </a:lnTo>
                  <a:close/>
                </a:path>
                <a:path w="656590" h="324485">
                  <a:moveTo>
                    <a:pt x="127762" y="0"/>
                  </a:moveTo>
                  <a:lnTo>
                    <a:pt x="0" y="3301"/>
                  </a:lnTo>
                  <a:lnTo>
                    <a:pt x="79248" y="103504"/>
                  </a:lnTo>
                  <a:lnTo>
                    <a:pt x="95394" y="69057"/>
                  </a:lnTo>
                  <a:lnTo>
                    <a:pt x="78104" y="60959"/>
                  </a:lnTo>
                  <a:lnTo>
                    <a:pt x="94361" y="26415"/>
                  </a:lnTo>
                  <a:lnTo>
                    <a:pt x="115380" y="26415"/>
                  </a:lnTo>
                  <a:lnTo>
                    <a:pt x="127762" y="0"/>
                  </a:lnTo>
                  <a:close/>
                </a:path>
                <a:path w="656590" h="324485">
                  <a:moveTo>
                    <a:pt x="94361" y="26415"/>
                  </a:moveTo>
                  <a:lnTo>
                    <a:pt x="78104" y="60959"/>
                  </a:lnTo>
                  <a:lnTo>
                    <a:pt x="95394" y="69057"/>
                  </a:lnTo>
                  <a:lnTo>
                    <a:pt x="111596" y="34489"/>
                  </a:lnTo>
                  <a:lnTo>
                    <a:pt x="94361" y="26415"/>
                  </a:lnTo>
                  <a:close/>
                </a:path>
                <a:path w="656590" h="324485">
                  <a:moveTo>
                    <a:pt x="115380" y="26415"/>
                  </a:moveTo>
                  <a:lnTo>
                    <a:pt x="94361" y="26415"/>
                  </a:lnTo>
                  <a:lnTo>
                    <a:pt x="111596" y="34489"/>
                  </a:lnTo>
                  <a:lnTo>
                    <a:pt x="115380" y="26415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8157006" y="6510487"/>
            <a:ext cx="525145" cy="266700"/>
          </a:xfrm>
          <a:custGeom>
            <a:avLst/>
            <a:gdLst/>
            <a:ahLst/>
            <a:cxnLst/>
            <a:rect l="l" t="t" r="r" b="b"/>
            <a:pathLst>
              <a:path w="525145" h="266700">
                <a:moveTo>
                  <a:pt x="524728" y="0"/>
                </a:moveTo>
                <a:lnTo>
                  <a:pt x="0" y="0"/>
                </a:lnTo>
                <a:lnTo>
                  <a:pt x="0" y="266302"/>
                </a:lnTo>
                <a:lnTo>
                  <a:pt x="524728" y="266302"/>
                </a:lnTo>
                <a:lnTo>
                  <a:pt x="5247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9</a:t>
            </a:r>
            <a:r>
              <a:rPr spc="-35" dirty="0"/>
              <a:t> </a:t>
            </a:r>
            <a:r>
              <a:rPr dirty="0"/>
              <a:t>/</a:t>
            </a:r>
            <a:r>
              <a:rPr spc="-40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2733" y="6123228"/>
            <a:ext cx="6955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latin typeface="Calibri"/>
                <a:cs typeface="Calibri"/>
              </a:rPr>
              <a:t>CREDITS:</a:t>
            </a:r>
            <a:r>
              <a:rPr sz="600" b="1" spc="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©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Gregor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Hagedorn,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modif.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Hermann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Hofstetter,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CC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BY-SA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4.0,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modified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after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Christiana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Figueres,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Schellnhuber,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…, </a:t>
            </a:r>
            <a:r>
              <a:rPr sz="600" spc="-5" dirty="0">
                <a:latin typeface="Calibri"/>
                <a:cs typeface="Calibri"/>
              </a:rPr>
              <a:t>Rahmstorf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2017.</a:t>
            </a:r>
            <a:r>
              <a:rPr sz="600" spc="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Nature:</a:t>
            </a:r>
            <a:r>
              <a:rPr sz="600" spc="2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593ff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doi:10.1038/546593a.</a:t>
            </a:r>
            <a:r>
              <a:rPr sz="600" spc="35" dirty="0">
                <a:latin typeface="Calibri"/>
                <a:cs typeface="Calibri"/>
              </a:rPr>
              <a:t> </a:t>
            </a:r>
            <a:r>
              <a:rPr sz="600" b="1" spc="-5" dirty="0">
                <a:latin typeface="Calibri"/>
                <a:cs typeface="Calibri"/>
              </a:rPr>
              <a:t>SOURCE:</a:t>
            </a:r>
            <a:r>
              <a:rPr sz="600" b="1" spc="-2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https://doi.org/10.1038/546593a</a:t>
            </a:r>
            <a:r>
              <a:rPr sz="600" spc="60" dirty="0">
                <a:latin typeface="Calibri"/>
                <a:cs typeface="Calibri"/>
              </a:rPr>
              <a:t> </a:t>
            </a:r>
            <a:r>
              <a:rPr sz="600" dirty="0">
                <a:latin typeface="Calibri"/>
                <a:cs typeface="Calibri"/>
              </a:rPr>
              <a:t>– 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Copyright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Note: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Remainder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of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original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graph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is</a:t>
            </a:r>
            <a:r>
              <a:rPr sz="600" dirty="0">
                <a:latin typeface="Calibri"/>
                <a:cs typeface="Calibri"/>
              </a:rPr>
              <a:t> a</a:t>
            </a:r>
            <a:r>
              <a:rPr sz="600" spc="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standard data representation</a:t>
            </a:r>
            <a:r>
              <a:rPr sz="600" spc="15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and</a:t>
            </a:r>
            <a:r>
              <a:rPr sz="60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below copyright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threshold.</a:t>
            </a:r>
            <a:r>
              <a:rPr sz="600" spc="10" dirty="0">
                <a:latin typeface="Calibri"/>
                <a:cs typeface="Calibri"/>
              </a:rPr>
              <a:t> </a:t>
            </a:r>
            <a:r>
              <a:rPr sz="600" spc="-5" dirty="0">
                <a:latin typeface="Calibri"/>
                <a:cs typeface="Calibri"/>
              </a:rPr>
              <a:t>[SlideID:1582]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62150" y="175641"/>
            <a:ext cx="6842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1,5</a:t>
            </a:r>
            <a:r>
              <a:rPr spc="20" dirty="0"/>
              <a:t> </a:t>
            </a:r>
            <a:r>
              <a:rPr spc="-5" dirty="0"/>
              <a:t>°C</a:t>
            </a:r>
            <a:r>
              <a:rPr spc="5" dirty="0"/>
              <a:t> </a:t>
            </a:r>
            <a:r>
              <a:rPr spc="-5" dirty="0"/>
              <a:t>-</a:t>
            </a:r>
            <a:r>
              <a:rPr spc="5" dirty="0"/>
              <a:t> </a:t>
            </a:r>
            <a:r>
              <a:rPr spc="-5" dirty="0"/>
              <a:t>Budget:</a:t>
            </a:r>
            <a:r>
              <a:rPr spc="25" dirty="0"/>
              <a:t> </a:t>
            </a:r>
            <a:r>
              <a:rPr spc="-5" dirty="0"/>
              <a:t>Maximal</a:t>
            </a:r>
            <a:r>
              <a:rPr spc="15" dirty="0"/>
              <a:t> </a:t>
            </a:r>
            <a:r>
              <a:rPr spc="-5" dirty="0"/>
              <a:t>mögliche</a:t>
            </a:r>
            <a:r>
              <a:rPr dirty="0"/>
              <a:t> </a:t>
            </a:r>
            <a:r>
              <a:rPr spc="-5" dirty="0"/>
              <a:t>Emissionen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381015" y="991464"/>
            <a:ext cx="5816600" cy="4737735"/>
            <a:chOff x="2381015" y="991464"/>
            <a:chExt cx="5816600" cy="473773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81015" y="991464"/>
              <a:ext cx="5816194" cy="473727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40032" y="1685036"/>
              <a:ext cx="1923758" cy="36957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039989" y="1674000"/>
              <a:ext cx="1932939" cy="3707129"/>
            </a:xfrm>
            <a:custGeom>
              <a:avLst/>
              <a:gdLst/>
              <a:ahLst/>
              <a:cxnLst/>
              <a:rect l="l" t="t" r="r" b="b"/>
              <a:pathLst>
                <a:path w="1932940" h="3707129">
                  <a:moveTo>
                    <a:pt x="9530" y="21322"/>
                  </a:moveTo>
                  <a:lnTo>
                    <a:pt x="15473" y="18948"/>
                  </a:lnTo>
                  <a:lnTo>
                    <a:pt x="21357" y="16432"/>
                  </a:lnTo>
                  <a:lnTo>
                    <a:pt x="27265" y="14106"/>
                  </a:lnTo>
                  <a:lnTo>
                    <a:pt x="33279" y="12305"/>
                  </a:lnTo>
                  <a:lnTo>
                    <a:pt x="39986" y="11187"/>
                  </a:lnTo>
                  <a:lnTo>
                    <a:pt x="46741" y="10606"/>
                  </a:lnTo>
                  <a:lnTo>
                    <a:pt x="53496" y="10144"/>
                  </a:lnTo>
                  <a:lnTo>
                    <a:pt x="60203" y="9384"/>
                  </a:lnTo>
                  <a:lnTo>
                    <a:pt x="63378" y="8876"/>
                  </a:lnTo>
                  <a:lnTo>
                    <a:pt x="66172" y="7352"/>
                  </a:lnTo>
                  <a:lnTo>
                    <a:pt x="69220" y="6336"/>
                  </a:lnTo>
                  <a:lnTo>
                    <a:pt x="71125" y="4431"/>
                  </a:lnTo>
                  <a:lnTo>
                    <a:pt x="82301" y="1383"/>
                  </a:lnTo>
                  <a:lnTo>
                    <a:pt x="92588" y="367"/>
                  </a:lnTo>
                  <a:lnTo>
                    <a:pt x="101655" y="0"/>
                  </a:lnTo>
                  <a:lnTo>
                    <a:pt x="112162" y="97"/>
                  </a:lnTo>
                  <a:lnTo>
                    <a:pt x="149611" y="3415"/>
                  </a:lnTo>
                  <a:lnTo>
                    <a:pt x="149347" y="3794"/>
                  </a:lnTo>
                  <a:lnTo>
                    <a:pt x="145690" y="3875"/>
                  </a:lnTo>
                  <a:lnTo>
                    <a:pt x="149200" y="5218"/>
                  </a:lnTo>
                  <a:lnTo>
                    <a:pt x="170439" y="9384"/>
                  </a:lnTo>
                  <a:lnTo>
                    <a:pt x="177424" y="10654"/>
                  </a:lnTo>
                  <a:lnTo>
                    <a:pt x="184409" y="11289"/>
                  </a:lnTo>
                  <a:lnTo>
                    <a:pt x="191394" y="12305"/>
                  </a:lnTo>
                  <a:lnTo>
                    <a:pt x="194442" y="14210"/>
                  </a:lnTo>
                  <a:lnTo>
                    <a:pt x="196982" y="16877"/>
                  </a:lnTo>
                  <a:lnTo>
                    <a:pt x="200284" y="18401"/>
                  </a:lnTo>
                  <a:lnTo>
                    <a:pt x="204094" y="19925"/>
                  </a:lnTo>
                  <a:lnTo>
                    <a:pt x="208285" y="20433"/>
                  </a:lnTo>
                  <a:lnTo>
                    <a:pt x="212222" y="21322"/>
                  </a:lnTo>
                  <a:lnTo>
                    <a:pt x="226752" y="24380"/>
                  </a:lnTo>
                  <a:lnTo>
                    <a:pt x="227589" y="24354"/>
                  </a:lnTo>
                  <a:lnTo>
                    <a:pt x="239146" y="27291"/>
                  </a:lnTo>
                  <a:lnTo>
                    <a:pt x="243083" y="29196"/>
                  </a:lnTo>
                  <a:lnTo>
                    <a:pt x="246893" y="31355"/>
                  </a:lnTo>
                  <a:lnTo>
                    <a:pt x="251084" y="33260"/>
                  </a:lnTo>
                  <a:lnTo>
                    <a:pt x="257053" y="35673"/>
                  </a:lnTo>
                  <a:lnTo>
                    <a:pt x="265816" y="37578"/>
                  </a:lnTo>
                  <a:lnTo>
                    <a:pt x="271912" y="39102"/>
                  </a:lnTo>
                  <a:lnTo>
                    <a:pt x="279364" y="46795"/>
                  </a:lnTo>
                  <a:lnTo>
                    <a:pt x="282660" y="50166"/>
                  </a:lnTo>
                  <a:lnTo>
                    <a:pt x="285789" y="52514"/>
                  </a:lnTo>
                  <a:lnTo>
                    <a:pt x="292740" y="57136"/>
                  </a:lnTo>
                  <a:lnTo>
                    <a:pt x="293756" y="60057"/>
                  </a:lnTo>
                  <a:lnTo>
                    <a:pt x="293756" y="63486"/>
                  </a:lnTo>
                  <a:lnTo>
                    <a:pt x="295788" y="66026"/>
                  </a:lnTo>
                  <a:lnTo>
                    <a:pt x="297947" y="68820"/>
                  </a:lnTo>
                  <a:lnTo>
                    <a:pt x="301884" y="69709"/>
                  </a:lnTo>
                  <a:lnTo>
                    <a:pt x="304678" y="71868"/>
                  </a:lnTo>
                  <a:lnTo>
                    <a:pt x="306964" y="73773"/>
                  </a:lnTo>
                  <a:lnTo>
                    <a:pt x="308615" y="76059"/>
                  </a:lnTo>
                  <a:lnTo>
                    <a:pt x="310647" y="77964"/>
                  </a:lnTo>
                  <a:lnTo>
                    <a:pt x="313513" y="87072"/>
                  </a:lnTo>
                  <a:lnTo>
                    <a:pt x="313663" y="86631"/>
                  </a:lnTo>
                  <a:lnTo>
                    <a:pt x="315291" y="85572"/>
                  </a:lnTo>
                  <a:lnTo>
                    <a:pt x="322585" y="92823"/>
                  </a:lnTo>
                  <a:lnTo>
                    <a:pt x="326961" y="100772"/>
                  </a:lnTo>
                  <a:lnTo>
                    <a:pt x="324538" y="101649"/>
                  </a:lnTo>
                  <a:lnTo>
                    <a:pt x="324853" y="101859"/>
                  </a:lnTo>
                  <a:lnTo>
                    <a:pt x="353700" y="127875"/>
                  </a:lnTo>
                  <a:lnTo>
                    <a:pt x="380053" y="164244"/>
                  </a:lnTo>
                  <a:lnTo>
                    <a:pt x="383910" y="170378"/>
                  </a:lnTo>
                  <a:lnTo>
                    <a:pt x="388244" y="176262"/>
                  </a:lnTo>
                  <a:lnTo>
                    <a:pt x="391445" y="180911"/>
                  </a:lnTo>
                  <a:lnTo>
                    <a:pt x="393753" y="184310"/>
                  </a:lnTo>
                  <a:lnTo>
                    <a:pt x="398513" y="188924"/>
                  </a:lnTo>
                  <a:lnTo>
                    <a:pt x="409072" y="197217"/>
                  </a:lnTo>
                  <a:lnTo>
                    <a:pt x="417553" y="210706"/>
                  </a:lnTo>
                  <a:lnTo>
                    <a:pt x="427487" y="227887"/>
                  </a:lnTo>
                  <a:lnTo>
                    <a:pt x="437897" y="246116"/>
                  </a:lnTo>
                  <a:lnTo>
                    <a:pt x="447807" y="262749"/>
                  </a:lnTo>
                  <a:lnTo>
                    <a:pt x="457743" y="278090"/>
                  </a:lnTo>
                  <a:lnTo>
                    <a:pt x="467953" y="293181"/>
                  </a:lnTo>
                  <a:lnTo>
                    <a:pt x="477043" y="306486"/>
                  </a:lnTo>
                  <a:lnTo>
                    <a:pt x="483621" y="316470"/>
                  </a:lnTo>
                  <a:lnTo>
                    <a:pt x="486471" y="321466"/>
                  </a:lnTo>
                  <a:lnTo>
                    <a:pt x="486606" y="322629"/>
                  </a:lnTo>
                  <a:lnTo>
                    <a:pt x="485979" y="322935"/>
                  </a:lnTo>
                  <a:lnTo>
                    <a:pt x="486542" y="325360"/>
                  </a:lnTo>
                  <a:lnTo>
                    <a:pt x="507823" y="370822"/>
                  </a:lnTo>
                  <a:lnTo>
                    <a:pt x="519975" y="394797"/>
                  </a:lnTo>
                  <a:lnTo>
                    <a:pt x="532556" y="419772"/>
                  </a:lnTo>
                  <a:lnTo>
                    <a:pt x="543184" y="441438"/>
                  </a:lnTo>
                  <a:lnTo>
                    <a:pt x="550507" y="457694"/>
                  </a:lnTo>
                  <a:lnTo>
                    <a:pt x="556043" y="471092"/>
                  </a:lnTo>
                  <a:lnTo>
                    <a:pt x="561722" y="484586"/>
                  </a:lnTo>
                  <a:lnTo>
                    <a:pt x="569473" y="501128"/>
                  </a:lnTo>
                  <a:lnTo>
                    <a:pt x="581364" y="523678"/>
                  </a:lnTo>
                  <a:lnTo>
                    <a:pt x="595921" y="549991"/>
                  </a:lnTo>
                  <a:lnTo>
                    <a:pt x="609478" y="574923"/>
                  </a:lnTo>
                  <a:lnTo>
                    <a:pt x="618368" y="593330"/>
                  </a:lnTo>
                  <a:lnTo>
                    <a:pt x="632741" y="627741"/>
                  </a:lnTo>
                  <a:lnTo>
                    <a:pt x="648578" y="666878"/>
                  </a:lnTo>
                  <a:lnTo>
                    <a:pt x="664106" y="705469"/>
                  </a:lnTo>
                  <a:lnTo>
                    <a:pt x="677550" y="738237"/>
                  </a:lnTo>
                  <a:lnTo>
                    <a:pt x="687591" y="760602"/>
                  </a:lnTo>
                  <a:lnTo>
                    <a:pt x="695394" y="776575"/>
                  </a:lnTo>
                  <a:lnTo>
                    <a:pt x="703196" y="793190"/>
                  </a:lnTo>
                  <a:lnTo>
                    <a:pt x="727705" y="855729"/>
                  </a:lnTo>
                  <a:lnTo>
                    <a:pt x="744876" y="902749"/>
                  </a:lnTo>
                  <a:lnTo>
                    <a:pt x="761118" y="948126"/>
                  </a:lnTo>
                  <a:lnTo>
                    <a:pt x="778037" y="997896"/>
                  </a:lnTo>
                  <a:lnTo>
                    <a:pt x="779071" y="1003730"/>
                  </a:lnTo>
                  <a:lnTo>
                    <a:pt x="778462" y="1005087"/>
                  </a:lnTo>
                  <a:lnTo>
                    <a:pt x="778769" y="1008112"/>
                  </a:lnTo>
                  <a:lnTo>
                    <a:pt x="780875" y="1014928"/>
                  </a:lnTo>
                  <a:lnTo>
                    <a:pt x="783135" y="1021685"/>
                  </a:lnTo>
                  <a:lnTo>
                    <a:pt x="785466" y="1028418"/>
                  </a:lnTo>
                  <a:lnTo>
                    <a:pt x="787786" y="1035163"/>
                  </a:lnTo>
                  <a:lnTo>
                    <a:pt x="790707" y="1044053"/>
                  </a:lnTo>
                  <a:lnTo>
                    <a:pt x="791723" y="1046974"/>
                  </a:lnTo>
                  <a:lnTo>
                    <a:pt x="791469" y="1050784"/>
                  </a:lnTo>
                  <a:lnTo>
                    <a:pt x="793628" y="1052943"/>
                  </a:lnTo>
                  <a:lnTo>
                    <a:pt x="811535" y="1103616"/>
                  </a:lnTo>
                  <a:lnTo>
                    <a:pt x="823473" y="1130540"/>
                  </a:lnTo>
                  <a:lnTo>
                    <a:pt x="824362" y="1133461"/>
                  </a:lnTo>
                  <a:lnTo>
                    <a:pt x="825632" y="1136382"/>
                  </a:lnTo>
                  <a:lnTo>
                    <a:pt x="826521" y="1139430"/>
                  </a:lnTo>
                  <a:lnTo>
                    <a:pt x="827664" y="1143367"/>
                  </a:lnTo>
                  <a:lnTo>
                    <a:pt x="828172" y="1147558"/>
                  </a:lnTo>
                  <a:lnTo>
                    <a:pt x="829569" y="1151241"/>
                  </a:lnTo>
                  <a:lnTo>
                    <a:pt x="831220" y="1156448"/>
                  </a:lnTo>
                  <a:lnTo>
                    <a:pt x="833506" y="1161274"/>
                  </a:lnTo>
                  <a:lnTo>
                    <a:pt x="835411" y="1166227"/>
                  </a:lnTo>
                  <a:lnTo>
                    <a:pt x="842269" y="1196072"/>
                  </a:lnTo>
                  <a:lnTo>
                    <a:pt x="843158" y="1199247"/>
                  </a:lnTo>
                  <a:lnTo>
                    <a:pt x="844428" y="1202168"/>
                  </a:lnTo>
                  <a:lnTo>
                    <a:pt x="846206" y="1206232"/>
                  </a:lnTo>
                  <a:lnTo>
                    <a:pt x="848365" y="1210042"/>
                  </a:lnTo>
                  <a:lnTo>
                    <a:pt x="850397" y="1213979"/>
                  </a:lnTo>
                  <a:lnTo>
                    <a:pt x="852965" y="1224843"/>
                  </a:lnTo>
                  <a:lnTo>
                    <a:pt x="853318" y="1226028"/>
                  </a:lnTo>
                  <a:lnTo>
                    <a:pt x="854433" y="1226427"/>
                  </a:lnTo>
                  <a:lnTo>
                    <a:pt x="859287" y="1234934"/>
                  </a:lnTo>
                  <a:lnTo>
                    <a:pt x="863480" y="1244516"/>
                  </a:lnTo>
                  <a:lnTo>
                    <a:pt x="861970" y="1243490"/>
                  </a:lnTo>
                  <a:lnTo>
                    <a:pt x="861341" y="1242631"/>
                  </a:lnTo>
                  <a:lnTo>
                    <a:pt x="868177" y="1252714"/>
                  </a:lnTo>
                  <a:lnTo>
                    <a:pt x="869701" y="1258683"/>
                  </a:lnTo>
                  <a:lnTo>
                    <a:pt x="871606" y="1267700"/>
                  </a:lnTo>
                  <a:lnTo>
                    <a:pt x="874273" y="1273669"/>
                  </a:lnTo>
                  <a:lnTo>
                    <a:pt x="875924" y="1277606"/>
                  </a:lnTo>
                  <a:lnTo>
                    <a:pt x="878591" y="1281416"/>
                  </a:lnTo>
                  <a:lnTo>
                    <a:pt x="880115" y="1285480"/>
                  </a:lnTo>
                  <a:lnTo>
                    <a:pt x="881639" y="1289417"/>
                  </a:lnTo>
                  <a:lnTo>
                    <a:pt x="882274" y="1293354"/>
                  </a:lnTo>
                  <a:lnTo>
                    <a:pt x="883163" y="1297545"/>
                  </a:lnTo>
                  <a:lnTo>
                    <a:pt x="884306" y="1302371"/>
                  </a:lnTo>
                  <a:lnTo>
                    <a:pt x="884306" y="1307705"/>
                  </a:lnTo>
                  <a:lnTo>
                    <a:pt x="886084" y="1312404"/>
                  </a:lnTo>
                  <a:lnTo>
                    <a:pt x="887354" y="1315706"/>
                  </a:lnTo>
                  <a:lnTo>
                    <a:pt x="890021" y="1318246"/>
                  </a:lnTo>
                  <a:lnTo>
                    <a:pt x="892180" y="1321421"/>
                  </a:lnTo>
                  <a:lnTo>
                    <a:pt x="893069" y="1326374"/>
                  </a:lnTo>
                  <a:lnTo>
                    <a:pt x="893831" y="1331327"/>
                  </a:lnTo>
                  <a:lnTo>
                    <a:pt x="895101" y="1336280"/>
                  </a:lnTo>
                  <a:lnTo>
                    <a:pt x="894200" y="1334135"/>
                  </a:lnTo>
                  <a:lnTo>
                    <a:pt x="892371" y="1329120"/>
                  </a:lnTo>
                  <a:lnTo>
                    <a:pt x="892637" y="1329940"/>
                  </a:lnTo>
                  <a:lnTo>
                    <a:pt x="898022" y="1345297"/>
                  </a:lnTo>
                  <a:lnTo>
                    <a:pt x="912280" y="1384645"/>
                  </a:lnTo>
                  <a:lnTo>
                    <a:pt x="932741" y="1441102"/>
                  </a:lnTo>
                  <a:lnTo>
                    <a:pt x="953083" y="1498298"/>
                  </a:lnTo>
                  <a:lnTo>
                    <a:pt x="966983" y="1539861"/>
                  </a:lnTo>
                  <a:lnTo>
                    <a:pt x="979280" y="1579562"/>
                  </a:lnTo>
                  <a:lnTo>
                    <a:pt x="989542" y="1616013"/>
                  </a:lnTo>
                  <a:lnTo>
                    <a:pt x="998112" y="1646963"/>
                  </a:lnTo>
                  <a:lnTo>
                    <a:pt x="1005337" y="1670163"/>
                  </a:lnTo>
                  <a:lnTo>
                    <a:pt x="1010050" y="1683934"/>
                  </a:lnTo>
                  <a:lnTo>
                    <a:pt x="1011894" y="1690705"/>
                  </a:lnTo>
                  <a:lnTo>
                    <a:pt x="1012713" y="1694666"/>
                  </a:lnTo>
                  <a:lnTo>
                    <a:pt x="1014354" y="1700008"/>
                  </a:lnTo>
                  <a:lnTo>
                    <a:pt x="1017023" y="1705617"/>
                  </a:lnTo>
                  <a:lnTo>
                    <a:pt x="1019895" y="1710025"/>
                  </a:lnTo>
                  <a:lnTo>
                    <a:pt x="1022980" y="1716885"/>
                  </a:lnTo>
                  <a:lnTo>
                    <a:pt x="1026292" y="1729853"/>
                  </a:lnTo>
                  <a:lnTo>
                    <a:pt x="1027435" y="1735568"/>
                  </a:lnTo>
                  <a:lnTo>
                    <a:pt x="1029213" y="1747506"/>
                  </a:lnTo>
                  <a:lnTo>
                    <a:pt x="1032261" y="1753729"/>
                  </a:lnTo>
                  <a:lnTo>
                    <a:pt x="1033912" y="1756777"/>
                  </a:lnTo>
                  <a:lnTo>
                    <a:pt x="1036579" y="1759444"/>
                  </a:lnTo>
                  <a:lnTo>
                    <a:pt x="1038103" y="1762619"/>
                  </a:lnTo>
                  <a:lnTo>
                    <a:pt x="1040643" y="1767445"/>
                  </a:lnTo>
                  <a:lnTo>
                    <a:pt x="1042929" y="1779002"/>
                  </a:lnTo>
                  <a:lnTo>
                    <a:pt x="1044199" y="1783447"/>
                  </a:lnTo>
                  <a:lnTo>
                    <a:pt x="1044263" y="1783212"/>
                  </a:lnTo>
                  <a:lnTo>
                    <a:pt x="1043945" y="1781288"/>
                  </a:lnTo>
                  <a:lnTo>
                    <a:pt x="1044485" y="1782697"/>
                  </a:lnTo>
                  <a:lnTo>
                    <a:pt x="1047120" y="1792464"/>
                  </a:lnTo>
                  <a:lnTo>
                    <a:pt x="1053248" y="1816353"/>
                  </a:lnTo>
                  <a:lnTo>
                    <a:pt x="1061852" y="1850233"/>
                  </a:lnTo>
                  <a:lnTo>
                    <a:pt x="1070552" y="1884279"/>
                  </a:lnTo>
                  <a:lnTo>
                    <a:pt x="1076965" y="1908669"/>
                  </a:lnTo>
                  <a:lnTo>
                    <a:pt x="1080184" y="1919547"/>
                  </a:lnTo>
                  <a:lnTo>
                    <a:pt x="1081569" y="1922448"/>
                  </a:lnTo>
                  <a:lnTo>
                    <a:pt x="1082144" y="1922206"/>
                  </a:lnTo>
                  <a:lnTo>
                    <a:pt x="1082934" y="1923655"/>
                  </a:lnTo>
                  <a:lnTo>
                    <a:pt x="1086744" y="1934958"/>
                  </a:lnTo>
                  <a:lnTo>
                    <a:pt x="1084585" y="1934450"/>
                  </a:lnTo>
                  <a:lnTo>
                    <a:pt x="1088903" y="1944610"/>
                  </a:lnTo>
                  <a:lnTo>
                    <a:pt x="1090681" y="1948547"/>
                  </a:lnTo>
                  <a:lnTo>
                    <a:pt x="1092967" y="1952484"/>
                  </a:lnTo>
                  <a:lnTo>
                    <a:pt x="1094872" y="1956421"/>
                  </a:lnTo>
                  <a:lnTo>
                    <a:pt x="1102695" y="1995479"/>
                  </a:lnTo>
                  <a:lnTo>
                    <a:pt x="1106592" y="2003349"/>
                  </a:lnTo>
                  <a:lnTo>
                    <a:pt x="1109731" y="2010142"/>
                  </a:lnTo>
                  <a:lnTo>
                    <a:pt x="1111001" y="2013063"/>
                  </a:lnTo>
                  <a:lnTo>
                    <a:pt x="1111890" y="2015984"/>
                  </a:lnTo>
                  <a:lnTo>
                    <a:pt x="1112652" y="2019032"/>
                  </a:lnTo>
                  <a:lnTo>
                    <a:pt x="1116663" y="2034770"/>
                  </a:lnTo>
                  <a:lnTo>
                    <a:pt x="1117970" y="2040733"/>
                  </a:lnTo>
                  <a:lnTo>
                    <a:pt x="1119635" y="2044767"/>
                  </a:lnTo>
                  <a:lnTo>
                    <a:pt x="1124717" y="2054719"/>
                  </a:lnTo>
                  <a:lnTo>
                    <a:pt x="1127380" y="2071429"/>
                  </a:lnTo>
                  <a:lnTo>
                    <a:pt x="1127638" y="2073530"/>
                  </a:lnTo>
                  <a:lnTo>
                    <a:pt x="1127896" y="2072989"/>
                  </a:lnTo>
                  <a:lnTo>
                    <a:pt x="1130559" y="2081770"/>
                  </a:lnTo>
                  <a:lnTo>
                    <a:pt x="1134264" y="2096730"/>
                  </a:lnTo>
                  <a:lnTo>
                    <a:pt x="1135433" y="2102772"/>
                  </a:lnTo>
                  <a:lnTo>
                    <a:pt x="1137149" y="2106505"/>
                  </a:lnTo>
                  <a:lnTo>
                    <a:pt x="1142497" y="2114536"/>
                  </a:lnTo>
                  <a:lnTo>
                    <a:pt x="1143513" y="2117457"/>
                  </a:lnTo>
                  <a:lnTo>
                    <a:pt x="1144783" y="2120378"/>
                  </a:lnTo>
                  <a:lnTo>
                    <a:pt x="1145545" y="2123426"/>
                  </a:lnTo>
                  <a:lnTo>
                    <a:pt x="1147323" y="2130284"/>
                  </a:lnTo>
                  <a:lnTo>
                    <a:pt x="1148085" y="2140444"/>
                  </a:lnTo>
                  <a:lnTo>
                    <a:pt x="1151514" y="2147302"/>
                  </a:lnTo>
                  <a:lnTo>
                    <a:pt x="1153165" y="2150604"/>
                  </a:lnTo>
                  <a:lnTo>
                    <a:pt x="1155832" y="2152890"/>
                  </a:lnTo>
                  <a:lnTo>
                    <a:pt x="1157483" y="2156192"/>
                  </a:lnTo>
                  <a:lnTo>
                    <a:pt x="1159769" y="2161018"/>
                  </a:lnTo>
                  <a:lnTo>
                    <a:pt x="1162182" y="2172702"/>
                  </a:lnTo>
                  <a:lnTo>
                    <a:pt x="1163452" y="2177147"/>
                  </a:lnTo>
                  <a:lnTo>
                    <a:pt x="1165966" y="2185489"/>
                  </a:lnTo>
                  <a:lnTo>
                    <a:pt x="1166516" y="2185687"/>
                  </a:lnTo>
                  <a:lnTo>
                    <a:pt x="1167756" y="2186791"/>
                  </a:lnTo>
                  <a:lnTo>
                    <a:pt x="1172342" y="2197848"/>
                  </a:lnTo>
                  <a:lnTo>
                    <a:pt x="1173739" y="2201912"/>
                  </a:lnTo>
                  <a:lnTo>
                    <a:pt x="1174247" y="2205976"/>
                  </a:lnTo>
                  <a:lnTo>
                    <a:pt x="1175263" y="2209913"/>
                  </a:lnTo>
                  <a:lnTo>
                    <a:pt x="1176279" y="2212834"/>
                  </a:lnTo>
                  <a:lnTo>
                    <a:pt x="1177422" y="2215755"/>
                  </a:lnTo>
                  <a:lnTo>
                    <a:pt x="1178311" y="2218803"/>
                  </a:lnTo>
                  <a:lnTo>
                    <a:pt x="1179454" y="2222740"/>
                  </a:lnTo>
                  <a:lnTo>
                    <a:pt x="1179835" y="2226931"/>
                  </a:lnTo>
                  <a:lnTo>
                    <a:pt x="1181359" y="2230741"/>
                  </a:lnTo>
                  <a:lnTo>
                    <a:pt x="1182883" y="2234932"/>
                  </a:lnTo>
                  <a:lnTo>
                    <a:pt x="1185296" y="2238742"/>
                  </a:lnTo>
                  <a:lnTo>
                    <a:pt x="1187328" y="2242679"/>
                  </a:lnTo>
                  <a:lnTo>
                    <a:pt x="1189360" y="2250553"/>
                  </a:lnTo>
                  <a:lnTo>
                    <a:pt x="1189614" y="2259189"/>
                  </a:lnTo>
                  <a:lnTo>
                    <a:pt x="1193297" y="2266555"/>
                  </a:lnTo>
                  <a:lnTo>
                    <a:pt x="1207775" y="2309322"/>
                  </a:lnTo>
                  <a:lnTo>
                    <a:pt x="1209644" y="2317759"/>
                  </a:lnTo>
                  <a:lnTo>
                    <a:pt x="1211204" y="2323197"/>
                  </a:lnTo>
                  <a:lnTo>
                    <a:pt x="1212601" y="2326499"/>
                  </a:lnTo>
                  <a:lnTo>
                    <a:pt x="1215141" y="2329166"/>
                  </a:lnTo>
                  <a:lnTo>
                    <a:pt x="1217046" y="2332087"/>
                  </a:lnTo>
                  <a:lnTo>
                    <a:pt x="1218062" y="2336024"/>
                  </a:lnTo>
                  <a:lnTo>
                    <a:pt x="1219205" y="2339961"/>
                  </a:lnTo>
                  <a:lnTo>
                    <a:pt x="1220094" y="2344152"/>
                  </a:lnTo>
                  <a:lnTo>
                    <a:pt x="1221237" y="2348978"/>
                  </a:lnTo>
                  <a:lnTo>
                    <a:pt x="1221237" y="2354312"/>
                  </a:lnTo>
                  <a:lnTo>
                    <a:pt x="1223015" y="2358884"/>
                  </a:lnTo>
                  <a:lnTo>
                    <a:pt x="1224285" y="2362313"/>
                  </a:lnTo>
                  <a:lnTo>
                    <a:pt x="1227079" y="2364853"/>
                  </a:lnTo>
                  <a:lnTo>
                    <a:pt x="1228984" y="2368028"/>
                  </a:lnTo>
                  <a:lnTo>
                    <a:pt x="1233683" y="2389745"/>
                  </a:lnTo>
                  <a:lnTo>
                    <a:pt x="1234953" y="2394825"/>
                  </a:lnTo>
                  <a:lnTo>
                    <a:pt x="1235842" y="2397873"/>
                  </a:lnTo>
                  <a:lnTo>
                    <a:pt x="1237112" y="2400667"/>
                  </a:lnTo>
                  <a:lnTo>
                    <a:pt x="1238001" y="2403715"/>
                  </a:lnTo>
                  <a:lnTo>
                    <a:pt x="1239144" y="2407652"/>
                  </a:lnTo>
                  <a:lnTo>
                    <a:pt x="1239525" y="2411716"/>
                  </a:lnTo>
                  <a:lnTo>
                    <a:pt x="1241049" y="2415653"/>
                  </a:lnTo>
                  <a:lnTo>
                    <a:pt x="1242573" y="2419844"/>
                  </a:lnTo>
                  <a:lnTo>
                    <a:pt x="1244986" y="2423654"/>
                  </a:lnTo>
                  <a:lnTo>
                    <a:pt x="1246891" y="2427591"/>
                  </a:lnTo>
                  <a:lnTo>
                    <a:pt x="1255805" y="2463956"/>
                  </a:lnTo>
                  <a:lnTo>
                    <a:pt x="1255559" y="2461214"/>
                  </a:lnTo>
                  <a:lnTo>
                    <a:pt x="1256218" y="2460996"/>
                  </a:lnTo>
                  <a:lnTo>
                    <a:pt x="1261877" y="2478137"/>
                  </a:lnTo>
                  <a:lnTo>
                    <a:pt x="1264163" y="2486138"/>
                  </a:lnTo>
                  <a:lnTo>
                    <a:pt x="1265814" y="2494139"/>
                  </a:lnTo>
                  <a:lnTo>
                    <a:pt x="1267719" y="2502013"/>
                  </a:lnTo>
                  <a:lnTo>
                    <a:pt x="1268735" y="2505950"/>
                  </a:lnTo>
                  <a:lnTo>
                    <a:pt x="1267846" y="2511157"/>
                  </a:lnTo>
                  <a:lnTo>
                    <a:pt x="1270767" y="2514078"/>
                  </a:lnTo>
                  <a:lnTo>
                    <a:pt x="1276736" y="2520047"/>
                  </a:lnTo>
                  <a:lnTo>
                    <a:pt x="1278768" y="2527921"/>
                  </a:lnTo>
                  <a:lnTo>
                    <a:pt x="1279022" y="2536557"/>
                  </a:lnTo>
                  <a:lnTo>
                    <a:pt x="1282705" y="2543923"/>
                  </a:lnTo>
                  <a:lnTo>
                    <a:pt x="1288039" y="2554337"/>
                  </a:lnTo>
                  <a:lnTo>
                    <a:pt x="1288801" y="2554337"/>
                  </a:lnTo>
                  <a:lnTo>
                    <a:pt x="1291595" y="2564624"/>
                  </a:lnTo>
                  <a:lnTo>
                    <a:pt x="1292738" y="2568688"/>
                  </a:lnTo>
                  <a:lnTo>
                    <a:pt x="1293754" y="2572625"/>
                  </a:lnTo>
                  <a:lnTo>
                    <a:pt x="1294643" y="2576689"/>
                  </a:lnTo>
                  <a:lnTo>
                    <a:pt x="1295786" y="2581515"/>
                  </a:lnTo>
                  <a:lnTo>
                    <a:pt x="1296040" y="2586849"/>
                  </a:lnTo>
                  <a:lnTo>
                    <a:pt x="1297564" y="2591675"/>
                  </a:lnTo>
                  <a:lnTo>
                    <a:pt x="1299088" y="2595739"/>
                  </a:lnTo>
                  <a:lnTo>
                    <a:pt x="1301882" y="2599295"/>
                  </a:lnTo>
                  <a:lnTo>
                    <a:pt x="1303660" y="2603486"/>
                  </a:lnTo>
                  <a:lnTo>
                    <a:pt x="1306119" y="2610864"/>
                  </a:lnTo>
                  <a:lnTo>
                    <a:pt x="1307994" y="2618408"/>
                  </a:lnTo>
                  <a:lnTo>
                    <a:pt x="1309893" y="2625953"/>
                  </a:lnTo>
                  <a:lnTo>
                    <a:pt x="1312423" y="2633331"/>
                  </a:lnTo>
                  <a:lnTo>
                    <a:pt x="1314328" y="2637522"/>
                  </a:lnTo>
                  <a:lnTo>
                    <a:pt x="1316868" y="2641078"/>
                  </a:lnTo>
                  <a:lnTo>
                    <a:pt x="1318519" y="2645142"/>
                  </a:lnTo>
                  <a:lnTo>
                    <a:pt x="1321057" y="2653420"/>
                  </a:lnTo>
                  <a:lnTo>
                    <a:pt x="1321488" y="2657937"/>
                  </a:lnTo>
                  <a:lnTo>
                    <a:pt x="1321895" y="2662787"/>
                  </a:lnTo>
                  <a:lnTo>
                    <a:pt x="1324361" y="2672066"/>
                  </a:lnTo>
                  <a:lnTo>
                    <a:pt x="1325885" y="2676257"/>
                  </a:lnTo>
                  <a:lnTo>
                    <a:pt x="1328425" y="2680067"/>
                  </a:lnTo>
                  <a:lnTo>
                    <a:pt x="1330457" y="2684004"/>
                  </a:lnTo>
                  <a:lnTo>
                    <a:pt x="1343155" y="2716259"/>
                  </a:lnTo>
                  <a:lnTo>
                    <a:pt x="1361215" y="2762381"/>
                  </a:lnTo>
                  <a:lnTo>
                    <a:pt x="1382019" y="2815560"/>
                  </a:lnTo>
                  <a:lnTo>
                    <a:pt x="1402951" y="2868981"/>
                  </a:lnTo>
                  <a:lnTo>
                    <a:pt x="1421392" y="2915834"/>
                  </a:lnTo>
                  <a:lnTo>
                    <a:pt x="1458908" y="3007094"/>
                  </a:lnTo>
                  <a:lnTo>
                    <a:pt x="1482651" y="3062130"/>
                  </a:lnTo>
                  <a:lnTo>
                    <a:pt x="1503322" y="3109237"/>
                  </a:lnTo>
                  <a:lnTo>
                    <a:pt x="1525257" y="3158922"/>
                  </a:lnTo>
                  <a:lnTo>
                    <a:pt x="1528266" y="3166814"/>
                  </a:lnTo>
                  <a:lnTo>
                    <a:pt x="1529292" y="3171271"/>
                  </a:lnTo>
                  <a:lnTo>
                    <a:pt x="1530722" y="3173585"/>
                  </a:lnTo>
                  <a:lnTo>
                    <a:pt x="1536070" y="3178923"/>
                  </a:lnTo>
                  <a:lnTo>
                    <a:pt x="1537676" y="3185378"/>
                  </a:lnTo>
                  <a:lnTo>
                    <a:pt x="1551056" y="3209911"/>
                  </a:lnTo>
                  <a:lnTo>
                    <a:pt x="1553977" y="3211689"/>
                  </a:lnTo>
                  <a:lnTo>
                    <a:pt x="1556009" y="3219690"/>
                  </a:lnTo>
                  <a:lnTo>
                    <a:pt x="1555501" y="3228707"/>
                  </a:lnTo>
                  <a:lnTo>
                    <a:pt x="1560073" y="3235565"/>
                  </a:lnTo>
                  <a:lnTo>
                    <a:pt x="1561978" y="3238486"/>
                  </a:lnTo>
                  <a:lnTo>
                    <a:pt x="1564518" y="3241280"/>
                  </a:lnTo>
                  <a:lnTo>
                    <a:pt x="1565915" y="3244582"/>
                  </a:lnTo>
                  <a:lnTo>
                    <a:pt x="1568582" y="3250297"/>
                  </a:lnTo>
                  <a:lnTo>
                    <a:pt x="1569979" y="3256520"/>
                  </a:lnTo>
                  <a:lnTo>
                    <a:pt x="1571884" y="3262362"/>
                  </a:lnTo>
                  <a:lnTo>
                    <a:pt x="1572900" y="3265410"/>
                  </a:lnTo>
                  <a:lnTo>
                    <a:pt x="1573154" y="3268712"/>
                  </a:lnTo>
                  <a:lnTo>
                    <a:pt x="1574932" y="3271506"/>
                  </a:lnTo>
                  <a:lnTo>
                    <a:pt x="1579262" y="3277866"/>
                  </a:lnTo>
                  <a:lnTo>
                    <a:pt x="1581187" y="3280856"/>
                  </a:lnTo>
                  <a:lnTo>
                    <a:pt x="1582969" y="3284347"/>
                  </a:lnTo>
                  <a:lnTo>
                    <a:pt x="1586870" y="3292207"/>
                  </a:lnTo>
                  <a:lnTo>
                    <a:pt x="1591875" y="3300769"/>
                  </a:lnTo>
                  <a:lnTo>
                    <a:pt x="1597856" y="3310891"/>
                  </a:lnTo>
                  <a:lnTo>
                    <a:pt x="1603551" y="3320657"/>
                  </a:lnTo>
                  <a:lnTo>
                    <a:pt x="1607698" y="3328148"/>
                  </a:lnTo>
                  <a:lnTo>
                    <a:pt x="1608714" y="3331069"/>
                  </a:lnTo>
                  <a:lnTo>
                    <a:pt x="1607698" y="3330561"/>
                  </a:lnTo>
                  <a:lnTo>
                    <a:pt x="1610746" y="3337038"/>
                  </a:lnTo>
                  <a:lnTo>
                    <a:pt x="1613889" y="3343467"/>
                  </a:lnTo>
                  <a:lnTo>
                    <a:pt x="1618176" y="3351897"/>
                  </a:lnTo>
                  <a:lnTo>
                    <a:pt x="1622462" y="3360326"/>
                  </a:lnTo>
                  <a:lnTo>
                    <a:pt x="1625605" y="3366756"/>
                  </a:lnTo>
                  <a:lnTo>
                    <a:pt x="1628526" y="3373233"/>
                  </a:lnTo>
                  <a:lnTo>
                    <a:pt x="1627256" y="3372852"/>
                  </a:lnTo>
                  <a:lnTo>
                    <a:pt x="1628526" y="3375773"/>
                  </a:lnTo>
                  <a:lnTo>
                    <a:pt x="1633098" y="3386314"/>
                  </a:lnTo>
                  <a:lnTo>
                    <a:pt x="1634495" y="3387711"/>
                  </a:lnTo>
                  <a:lnTo>
                    <a:pt x="1640464" y="3396601"/>
                  </a:lnTo>
                  <a:lnTo>
                    <a:pt x="1643240" y="3405201"/>
                  </a:lnTo>
                  <a:lnTo>
                    <a:pt x="1643528" y="3405110"/>
                  </a:lnTo>
                  <a:lnTo>
                    <a:pt x="1645268" y="3405209"/>
                  </a:lnTo>
                  <a:lnTo>
                    <a:pt x="1652402" y="3414381"/>
                  </a:lnTo>
                  <a:lnTo>
                    <a:pt x="1654180" y="3417175"/>
                  </a:lnTo>
                  <a:lnTo>
                    <a:pt x="1653926" y="3420731"/>
                  </a:lnTo>
                  <a:lnTo>
                    <a:pt x="1655450" y="3423525"/>
                  </a:lnTo>
                  <a:lnTo>
                    <a:pt x="1658879" y="3429748"/>
                  </a:lnTo>
                  <a:lnTo>
                    <a:pt x="1667388" y="3441432"/>
                  </a:lnTo>
                  <a:lnTo>
                    <a:pt x="1682100" y="3478905"/>
                  </a:lnTo>
                  <a:lnTo>
                    <a:pt x="1684660" y="3482294"/>
                  </a:lnTo>
                  <a:lnTo>
                    <a:pt x="1686744" y="3485350"/>
                  </a:lnTo>
                  <a:lnTo>
                    <a:pt x="1691137" y="3491978"/>
                  </a:lnTo>
                  <a:lnTo>
                    <a:pt x="1694403" y="3502159"/>
                  </a:lnTo>
                  <a:lnTo>
                    <a:pt x="1694217" y="3501328"/>
                  </a:lnTo>
                  <a:lnTo>
                    <a:pt x="1694745" y="3499568"/>
                  </a:lnTo>
                  <a:lnTo>
                    <a:pt x="1700154" y="3506964"/>
                  </a:lnTo>
                  <a:lnTo>
                    <a:pt x="1701805" y="3509631"/>
                  </a:lnTo>
                  <a:lnTo>
                    <a:pt x="1700916" y="3513695"/>
                  </a:lnTo>
                  <a:lnTo>
                    <a:pt x="1703075" y="3515854"/>
                  </a:lnTo>
                  <a:lnTo>
                    <a:pt x="1706250" y="3518902"/>
                  </a:lnTo>
                  <a:lnTo>
                    <a:pt x="1711076" y="3519791"/>
                  </a:lnTo>
                  <a:lnTo>
                    <a:pt x="1715013" y="3521823"/>
                  </a:lnTo>
                  <a:lnTo>
                    <a:pt x="1719891" y="3531810"/>
                  </a:lnTo>
                  <a:lnTo>
                    <a:pt x="1720982" y="3533713"/>
                  </a:lnTo>
                  <a:lnTo>
                    <a:pt x="1722836" y="3534878"/>
                  </a:lnTo>
                  <a:lnTo>
                    <a:pt x="1729999" y="3542651"/>
                  </a:lnTo>
                  <a:lnTo>
                    <a:pt x="1732158" y="3545572"/>
                  </a:lnTo>
                  <a:lnTo>
                    <a:pt x="1733809" y="3548874"/>
                  </a:lnTo>
                  <a:lnTo>
                    <a:pt x="1735841" y="3551795"/>
                  </a:lnTo>
                  <a:lnTo>
                    <a:pt x="1738889" y="3555732"/>
                  </a:lnTo>
                  <a:lnTo>
                    <a:pt x="1741937" y="3559669"/>
                  </a:lnTo>
                  <a:lnTo>
                    <a:pt x="1744858" y="3563606"/>
                  </a:lnTo>
                  <a:lnTo>
                    <a:pt x="1746890" y="3566527"/>
                  </a:lnTo>
                  <a:lnTo>
                    <a:pt x="1748287" y="3569956"/>
                  </a:lnTo>
                  <a:lnTo>
                    <a:pt x="1750827" y="3572496"/>
                  </a:lnTo>
                  <a:lnTo>
                    <a:pt x="1754383" y="3576052"/>
                  </a:lnTo>
                  <a:lnTo>
                    <a:pt x="1758828" y="3578465"/>
                  </a:lnTo>
                  <a:lnTo>
                    <a:pt x="1762765" y="3581386"/>
                  </a:lnTo>
                  <a:lnTo>
                    <a:pt x="1763781" y="3584561"/>
                  </a:lnTo>
                  <a:lnTo>
                    <a:pt x="1764416" y="3587609"/>
                  </a:lnTo>
                  <a:lnTo>
                    <a:pt x="1765686" y="3590403"/>
                  </a:lnTo>
                  <a:lnTo>
                    <a:pt x="1768099" y="3595102"/>
                  </a:lnTo>
                  <a:lnTo>
                    <a:pt x="1773179" y="3602087"/>
                  </a:lnTo>
                  <a:lnTo>
                    <a:pt x="1777624" y="3605262"/>
                  </a:lnTo>
                  <a:lnTo>
                    <a:pt x="1783339" y="3609580"/>
                  </a:lnTo>
                  <a:lnTo>
                    <a:pt x="1795531" y="3617327"/>
                  </a:lnTo>
                  <a:lnTo>
                    <a:pt x="1801818" y="3626935"/>
                  </a:lnTo>
                  <a:lnTo>
                    <a:pt x="1801532" y="3626280"/>
                  </a:lnTo>
                  <a:lnTo>
                    <a:pt x="1801961" y="3624863"/>
                  </a:lnTo>
                  <a:lnTo>
                    <a:pt x="1810390" y="3632186"/>
                  </a:lnTo>
                  <a:lnTo>
                    <a:pt x="1813057" y="3634599"/>
                  </a:lnTo>
                  <a:lnTo>
                    <a:pt x="1813692" y="3638790"/>
                  </a:lnTo>
                  <a:lnTo>
                    <a:pt x="1816486" y="3641203"/>
                  </a:lnTo>
                  <a:lnTo>
                    <a:pt x="1822348" y="3645146"/>
                  </a:lnTo>
                  <a:lnTo>
                    <a:pt x="1826900" y="3646743"/>
                  </a:lnTo>
                  <a:lnTo>
                    <a:pt x="1831452" y="3647793"/>
                  </a:lnTo>
                  <a:lnTo>
                    <a:pt x="1837314" y="3650093"/>
                  </a:lnTo>
                  <a:lnTo>
                    <a:pt x="1840489" y="3651617"/>
                  </a:lnTo>
                  <a:lnTo>
                    <a:pt x="1843156" y="3654157"/>
                  </a:lnTo>
                  <a:lnTo>
                    <a:pt x="1846204" y="3656062"/>
                  </a:lnTo>
                  <a:lnTo>
                    <a:pt x="1850141" y="3658348"/>
                  </a:lnTo>
                  <a:lnTo>
                    <a:pt x="1854205" y="3659999"/>
                  </a:lnTo>
                  <a:lnTo>
                    <a:pt x="1858142" y="3661904"/>
                  </a:lnTo>
                  <a:lnTo>
                    <a:pt x="1862869" y="3669397"/>
                  </a:lnTo>
                  <a:lnTo>
                    <a:pt x="1864333" y="3670984"/>
                  </a:lnTo>
                  <a:lnTo>
                    <a:pt x="1867179" y="3671048"/>
                  </a:lnTo>
                  <a:lnTo>
                    <a:pt x="1876049" y="3673969"/>
                  </a:lnTo>
                  <a:lnTo>
                    <a:pt x="1879351" y="3675366"/>
                  </a:lnTo>
                  <a:lnTo>
                    <a:pt x="1881764" y="3678287"/>
                  </a:lnTo>
                  <a:lnTo>
                    <a:pt x="1884939" y="3679938"/>
                  </a:lnTo>
                  <a:lnTo>
                    <a:pt x="1887860" y="3681335"/>
                  </a:lnTo>
                  <a:lnTo>
                    <a:pt x="1891162" y="3681462"/>
                  </a:lnTo>
                  <a:lnTo>
                    <a:pt x="1893956" y="3682859"/>
                  </a:lnTo>
                  <a:lnTo>
                    <a:pt x="1897131" y="3684383"/>
                  </a:lnTo>
                  <a:lnTo>
                    <a:pt x="1899671" y="3687177"/>
                  </a:lnTo>
                  <a:lnTo>
                    <a:pt x="1902846" y="3688828"/>
                  </a:lnTo>
                  <a:lnTo>
                    <a:pt x="1907164" y="3690987"/>
                  </a:lnTo>
                  <a:lnTo>
                    <a:pt x="1919864" y="3693908"/>
                  </a:lnTo>
                  <a:lnTo>
                    <a:pt x="1923801" y="3694924"/>
                  </a:lnTo>
                  <a:lnTo>
                    <a:pt x="1932691" y="3706735"/>
                  </a:lnTo>
                  <a:lnTo>
                    <a:pt x="513" y="3694924"/>
                  </a:lnTo>
                  <a:lnTo>
                    <a:pt x="399" y="3643464"/>
                  </a:lnTo>
                  <a:lnTo>
                    <a:pt x="300" y="3591331"/>
                  </a:lnTo>
                  <a:lnTo>
                    <a:pt x="216" y="3538552"/>
                  </a:lnTo>
                  <a:lnTo>
                    <a:pt x="146" y="3485158"/>
                  </a:lnTo>
                  <a:lnTo>
                    <a:pt x="90" y="3431178"/>
                  </a:lnTo>
                  <a:lnTo>
                    <a:pt x="48" y="3376642"/>
                  </a:lnTo>
                  <a:lnTo>
                    <a:pt x="19" y="3321578"/>
                  </a:lnTo>
                  <a:lnTo>
                    <a:pt x="3" y="3266016"/>
                  </a:lnTo>
                  <a:lnTo>
                    <a:pt x="0" y="3209986"/>
                  </a:lnTo>
                  <a:lnTo>
                    <a:pt x="8" y="3153517"/>
                  </a:lnTo>
                  <a:lnTo>
                    <a:pt x="29" y="3096638"/>
                  </a:lnTo>
                  <a:lnTo>
                    <a:pt x="61" y="3039380"/>
                  </a:lnTo>
                  <a:lnTo>
                    <a:pt x="104" y="2981770"/>
                  </a:lnTo>
                  <a:lnTo>
                    <a:pt x="158" y="2923840"/>
                  </a:lnTo>
                  <a:lnTo>
                    <a:pt x="223" y="2865618"/>
                  </a:lnTo>
                  <a:lnTo>
                    <a:pt x="298" y="2807133"/>
                  </a:lnTo>
                  <a:lnTo>
                    <a:pt x="382" y="2748415"/>
                  </a:lnTo>
                  <a:lnTo>
                    <a:pt x="476" y="2689494"/>
                  </a:lnTo>
                  <a:lnTo>
                    <a:pt x="578" y="2630399"/>
                  </a:lnTo>
                  <a:lnTo>
                    <a:pt x="689" y="2571159"/>
                  </a:lnTo>
                  <a:lnTo>
                    <a:pt x="809" y="2511804"/>
                  </a:lnTo>
                  <a:lnTo>
                    <a:pt x="937" y="2452364"/>
                  </a:lnTo>
                  <a:lnTo>
                    <a:pt x="1072" y="2392867"/>
                  </a:lnTo>
                  <a:lnTo>
                    <a:pt x="1214" y="2333342"/>
                  </a:lnTo>
                  <a:lnTo>
                    <a:pt x="1363" y="2273821"/>
                  </a:lnTo>
                  <a:lnTo>
                    <a:pt x="1519" y="2214331"/>
                  </a:lnTo>
                  <a:lnTo>
                    <a:pt x="1681" y="2154903"/>
                  </a:lnTo>
                  <a:lnTo>
                    <a:pt x="1848" y="2095566"/>
                  </a:lnTo>
                  <a:lnTo>
                    <a:pt x="2021" y="2036348"/>
                  </a:lnTo>
                  <a:lnTo>
                    <a:pt x="2200" y="1977281"/>
                  </a:lnTo>
                  <a:lnTo>
                    <a:pt x="2382" y="1918392"/>
                  </a:lnTo>
                  <a:lnTo>
                    <a:pt x="2570" y="1859712"/>
                  </a:lnTo>
                  <a:lnTo>
                    <a:pt x="2761" y="1801270"/>
                  </a:lnTo>
                  <a:lnTo>
                    <a:pt x="2956" y="1743095"/>
                  </a:lnTo>
                  <a:lnTo>
                    <a:pt x="3154" y="1685217"/>
                  </a:lnTo>
                  <a:lnTo>
                    <a:pt x="3355" y="1627665"/>
                  </a:lnTo>
                  <a:lnTo>
                    <a:pt x="3558" y="1570469"/>
                  </a:lnTo>
                  <a:lnTo>
                    <a:pt x="3764" y="1513658"/>
                  </a:lnTo>
                  <a:lnTo>
                    <a:pt x="3972" y="1457261"/>
                  </a:lnTo>
                  <a:lnTo>
                    <a:pt x="4181" y="1401309"/>
                  </a:lnTo>
                  <a:lnTo>
                    <a:pt x="4392" y="1345830"/>
                  </a:lnTo>
                  <a:lnTo>
                    <a:pt x="4603" y="1290853"/>
                  </a:lnTo>
                  <a:lnTo>
                    <a:pt x="4814" y="1236409"/>
                  </a:lnTo>
                  <a:lnTo>
                    <a:pt x="5026" y="1182526"/>
                  </a:lnTo>
                  <a:lnTo>
                    <a:pt x="5237" y="1129235"/>
                  </a:lnTo>
                  <a:lnTo>
                    <a:pt x="5448" y="1076564"/>
                  </a:lnTo>
                  <a:lnTo>
                    <a:pt x="5658" y="1024542"/>
                  </a:lnTo>
                  <a:lnTo>
                    <a:pt x="5866" y="973201"/>
                  </a:lnTo>
                  <a:lnTo>
                    <a:pt x="6073" y="922568"/>
                  </a:lnTo>
                  <a:lnTo>
                    <a:pt x="6277" y="872673"/>
                  </a:lnTo>
                  <a:lnTo>
                    <a:pt x="6479" y="823546"/>
                  </a:lnTo>
                  <a:lnTo>
                    <a:pt x="6679" y="775216"/>
                  </a:lnTo>
                  <a:lnTo>
                    <a:pt x="6875" y="727712"/>
                  </a:lnTo>
                  <a:lnTo>
                    <a:pt x="7068" y="681065"/>
                  </a:lnTo>
                  <a:lnTo>
                    <a:pt x="7256" y="635303"/>
                  </a:lnTo>
                  <a:lnTo>
                    <a:pt x="7441" y="590455"/>
                  </a:lnTo>
                  <a:lnTo>
                    <a:pt x="7621" y="546552"/>
                  </a:lnTo>
                  <a:lnTo>
                    <a:pt x="7796" y="503622"/>
                  </a:lnTo>
                  <a:lnTo>
                    <a:pt x="7966" y="461696"/>
                  </a:lnTo>
                  <a:lnTo>
                    <a:pt x="8130" y="420802"/>
                  </a:lnTo>
                  <a:lnTo>
                    <a:pt x="8288" y="380970"/>
                  </a:lnTo>
                  <a:lnTo>
                    <a:pt x="8440" y="342229"/>
                  </a:lnTo>
                  <a:lnTo>
                    <a:pt x="8723" y="268140"/>
                  </a:lnTo>
                  <a:lnTo>
                    <a:pt x="8977" y="198769"/>
                  </a:lnTo>
                  <a:lnTo>
                    <a:pt x="9198" y="134352"/>
                  </a:lnTo>
                  <a:lnTo>
                    <a:pt x="9383" y="75124"/>
                  </a:lnTo>
                  <a:lnTo>
                    <a:pt x="9462" y="47530"/>
                  </a:lnTo>
                  <a:lnTo>
                    <a:pt x="9530" y="21322"/>
                  </a:lnTo>
                  <a:close/>
                </a:path>
              </a:pathLst>
            </a:custGeom>
            <a:ln w="952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292090" y="1719199"/>
              <a:ext cx="0" cy="3654425"/>
            </a:xfrm>
            <a:custGeom>
              <a:avLst/>
              <a:gdLst/>
              <a:ahLst/>
              <a:cxnLst/>
              <a:rect l="l" t="t" r="r" b="b"/>
              <a:pathLst>
                <a:path h="3654425">
                  <a:moveTo>
                    <a:pt x="0" y="3654044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62266" y="3366261"/>
              <a:ext cx="0" cy="1791335"/>
            </a:xfrm>
            <a:custGeom>
              <a:avLst/>
              <a:gdLst/>
              <a:ahLst/>
              <a:cxnLst/>
              <a:rect l="l" t="t" r="r" b="b"/>
              <a:pathLst>
                <a:path h="1791335">
                  <a:moveTo>
                    <a:pt x="0" y="1790954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7167" y="2830067"/>
              <a:ext cx="1213104" cy="81381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488942" y="1484757"/>
              <a:ext cx="587375" cy="189230"/>
            </a:xfrm>
            <a:custGeom>
              <a:avLst/>
              <a:gdLst/>
              <a:ahLst/>
              <a:cxnLst/>
              <a:rect l="l" t="t" r="r" b="b"/>
              <a:pathLst>
                <a:path w="587375" h="189230">
                  <a:moveTo>
                    <a:pt x="587121" y="189229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163826" y="2669139"/>
            <a:ext cx="321310" cy="16643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05"/>
              </a:lnSpc>
            </a:pPr>
            <a:r>
              <a:rPr sz="2000" spc="-5" dirty="0">
                <a:latin typeface="Calibri"/>
                <a:cs typeface="Calibri"/>
              </a:rPr>
              <a:t>C</a:t>
            </a:r>
            <a:r>
              <a:rPr sz="2000" spc="5" dirty="0">
                <a:latin typeface="Calibri"/>
                <a:cs typeface="Calibri"/>
              </a:rPr>
              <a:t>O</a:t>
            </a:r>
            <a:r>
              <a:rPr sz="1950" spc="-7" baseline="-21367" dirty="0">
                <a:latin typeface="Calibri"/>
                <a:cs typeface="Calibri"/>
              </a:rPr>
              <a:t>2</a:t>
            </a:r>
            <a:r>
              <a:rPr sz="2000" spc="-5" dirty="0">
                <a:latin typeface="Calibri"/>
                <a:cs typeface="Calibri"/>
              </a:rPr>
              <a:t>-</a:t>
            </a:r>
            <a:r>
              <a:rPr sz="2000" dirty="0">
                <a:latin typeface="Calibri"/>
                <a:cs typeface="Calibri"/>
              </a:rPr>
              <a:t>Em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5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ionen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558540" y="958596"/>
            <a:ext cx="1498600" cy="4474845"/>
            <a:chOff x="3558540" y="958596"/>
            <a:chExt cx="1498600" cy="447484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51476" y="1679448"/>
              <a:ext cx="105155" cy="37536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004054" y="1698625"/>
              <a:ext cx="0" cy="3674745"/>
            </a:xfrm>
            <a:custGeom>
              <a:avLst/>
              <a:gdLst/>
              <a:ahLst/>
              <a:cxnLst/>
              <a:rect l="l" t="t" r="r" b="b"/>
              <a:pathLst>
                <a:path h="3674745">
                  <a:moveTo>
                    <a:pt x="0" y="0"/>
                  </a:moveTo>
                  <a:lnTo>
                    <a:pt x="0" y="3674618"/>
                  </a:lnTo>
                </a:path>
              </a:pathLst>
            </a:custGeom>
            <a:ln w="25400">
              <a:solidFill>
                <a:srgbClr val="4F81B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58540" y="958596"/>
              <a:ext cx="1213103" cy="813815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3792728" y="1063243"/>
            <a:ext cx="7448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4F81BC"/>
                </a:solidFill>
                <a:latin typeface="Calibri"/>
                <a:cs typeface="Calibri"/>
              </a:rPr>
              <a:t>2018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73546" y="1406017"/>
            <a:ext cx="1994535" cy="1980564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90"/>
              </a:spcBef>
            </a:pPr>
            <a:r>
              <a:rPr sz="2400" dirty="0">
                <a:latin typeface="Calibri"/>
                <a:cs typeface="Calibri"/>
              </a:rPr>
              <a:t>Blaue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Fläche</a:t>
            </a:r>
            <a:endParaRPr sz="24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latin typeface="Calibri"/>
                <a:cs typeface="Calibri"/>
              </a:rPr>
              <a:t>=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600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CO</a:t>
            </a:r>
            <a:r>
              <a:rPr sz="2400" spc="-7" baseline="-20833" dirty="0">
                <a:latin typeface="Calibri"/>
                <a:cs typeface="Calibri"/>
              </a:rPr>
              <a:t>2</a:t>
            </a:r>
            <a:r>
              <a:rPr sz="2400" spc="-5" dirty="0">
                <a:latin typeface="Calibri"/>
                <a:cs typeface="Calibri"/>
              </a:rPr>
              <a:t>eq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marL="271145">
              <a:lnSpc>
                <a:spcPct val="100000"/>
              </a:lnSpc>
              <a:spcBef>
                <a:spcPts val="2275"/>
              </a:spcBef>
            </a:pPr>
            <a:r>
              <a:rPr sz="2800" spc="-10" dirty="0">
                <a:solidFill>
                  <a:srgbClr val="4F81BC"/>
                </a:solidFill>
                <a:latin typeface="Calibri"/>
                <a:cs typeface="Calibri"/>
              </a:rPr>
              <a:t>2040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163686" y="6551311"/>
            <a:ext cx="538480" cy="219075"/>
          </a:xfrm>
          <a:custGeom>
            <a:avLst/>
            <a:gdLst/>
            <a:ahLst/>
            <a:cxnLst/>
            <a:rect l="l" t="t" r="r" b="b"/>
            <a:pathLst>
              <a:path w="538479" h="219075">
                <a:moveTo>
                  <a:pt x="538358" y="0"/>
                </a:moveTo>
                <a:lnTo>
                  <a:pt x="0" y="0"/>
                </a:lnTo>
                <a:lnTo>
                  <a:pt x="0" y="218469"/>
                </a:lnTo>
                <a:lnTo>
                  <a:pt x="538358" y="218469"/>
                </a:lnTo>
                <a:lnTo>
                  <a:pt x="5383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/>
              <a:t>Einführung</a:t>
            </a:r>
            <a:r>
              <a:rPr spc="-5" dirty="0"/>
              <a:t> zu</a:t>
            </a:r>
            <a:r>
              <a:rPr spc="5" dirty="0"/>
              <a:t> </a:t>
            </a:r>
            <a:r>
              <a:rPr spc="-5" dirty="0"/>
              <a:t>„Klimakatastrophe“</a:t>
            </a:r>
            <a:r>
              <a:rPr spc="-10" dirty="0"/>
              <a:t> </a:t>
            </a:r>
            <a:r>
              <a:rPr dirty="0"/>
              <a:t>und</a:t>
            </a:r>
            <a:r>
              <a:rPr spc="5" dirty="0"/>
              <a:t> </a:t>
            </a:r>
            <a:r>
              <a:rPr dirty="0"/>
              <a:t>„Treibhausgas-Emissionen“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10</a:t>
            </a:r>
            <a:r>
              <a:rPr spc="-35" dirty="0"/>
              <a:t> </a:t>
            </a:r>
            <a:r>
              <a:rPr dirty="0"/>
              <a:t>/</a:t>
            </a:r>
            <a:r>
              <a:rPr spc="-40" dirty="0"/>
              <a:t> </a:t>
            </a:r>
            <a:r>
              <a:rPr dirty="0"/>
              <a:t>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1369</Words>
  <Application>Microsoft Office PowerPoint</Application>
  <PresentationFormat>Bildschirmpräsentation (4:3)</PresentationFormat>
  <Paragraphs>144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Impact</vt:lpstr>
      <vt:lpstr>Office Theme</vt:lpstr>
      <vt:lpstr>Klimawandel, Treibhausgas-Emissionen Einführung</vt:lpstr>
      <vt:lpstr>Planetare Belastungsgrenzen</vt:lpstr>
      <vt:lpstr>Globaler Temperaturanstieg: 1881-2022 Annual temperatures in Germany; 6.6 °C (dark blue) to 10.3 °C (dark red)</vt:lpstr>
      <vt:lpstr>Globale Temperaturanomalien der letzten 9.000 Jahre</vt:lpstr>
      <vt:lpstr>Beitrag der Natur zur Erwärmung</vt:lpstr>
      <vt:lpstr>1982: Abschätzung von EXXON zur Entwicklung bis 2100</vt:lpstr>
      <vt:lpstr>CO2-Minderungspfade: Konsequenzen</vt:lpstr>
      <vt:lpstr>Temperaturentwicklung der Erde</vt:lpstr>
      <vt:lpstr>1,5 °C - Budget: Maximal mögliche Emissionen</vt:lpstr>
      <vt:lpstr>Klimagerechtigkeit Deutschland liegt auch hier in der Spitzengruppe</vt:lpstr>
      <vt:lpstr>CO2-Minderungspfade für 1.5 °C</vt:lpstr>
      <vt:lpstr>Individueller CO2-Fußabdruck?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Hofstetter Hermann</dc:creator>
  <cp:lastModifiedBy>Hans Glueck</cp:lastModifiedBy>
  <cp:revision>3</cp:revision>
  <dcterms:created xsi:type="dcterms:W3CDTF">2021-10-06T10:05:25Z</dcterms:created>
  <dcterms:modified xsi:type="dcterms:W3CDTF">2023-11-13T10:25:14Z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2021-10-06T00:00:00Z</vt:filetime>
  </property>
</Properties>
</file>